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Lst>
  <p:notesMasterIdLst>
    <p:notesMasterId r:id="rId20"/>
  </p:notesMasterIdLst>
  <p:handoutMasterIdLst>
    <p:handoutMasterId r:id="rId21"/>
  </p:handoutMasterIdLst>
  <p:sldIdLst>
    <p:sldId id="358" r:id="rId5"/>
    <p:sldId id="367" r:id="rId6"/>
    <p:sldId id="362" r:id="rId7"/>
    <p:sldId id="363" r:id="rId8"/>
    <p:sldId id="364" r:id="rId9"/>
    <p:sldId id="372" r:id="rId10"/>
    <p:sldId id="373" r:id="rId11"/>
    <p:sldId id="365" r:id="rId12"/>
    <p:sldId id="377" r:id="rId13"/>
    <p:sldId id="375" r:id="rId14"/>
    <p:sldId id="368" r:id="rId15"/>
    <p:sldId id="366" r:id="rId16"/>
    <p:sldId id="369" r:id="rId17"/>
    <p:sldId id="370" r:id="rId18"/>
    <p:sldId id="371" r:id="rId19"/>
  </p:sldIdLst>
  <p:sldSz cx="9144000" cy="5143500" type="screen16x9"/>
  <p:notesSz cx="6670675" cy="9875838"/>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0"/>
    <a:srgbClr val="00A9CE"/>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77538" autoAdjust="0"/>
  </p:normalViewPr>
  <p:slideViewPr>
    <p:cSldViewPr snapToGrid="0" snapToObjects="1" showGuides="1">
      <p:cViewPr varScale="1">
        <p:scale>
          <a:sx n="74" d="100"/>
          <a:sy n="74" d="100"/>
        </p:scale>
        <p:origin x="163" y="67"/>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11/5/2019</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11/5/2019</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a:t>
            </a:fld>
            <a:endParaRPr lang="en-US"/>
          </a:p>
        </p:txBody>
      </p:sp>
    </p:spTree>
    <p:extLst>
      <p:ext uri="{BB962C8B-B14F-4D97-AF65-F5344CB8AC3E}">
        <p14:creationId xmlns:p14="http://schemas.microsoft.com/office/powerpoint/2010/main" val="3742275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10</a:t>
            </a:fld>
            <a:endParaRPr lang="en-US"/>
          </a:p>
        </p:txBody>
      </p:sp>
    </p:spTree>
    <p:extLst>
      <p:ext uri="{BB962C8B-B14F-4D97-AF65-F5344CB8AC3E}">
        <p14:creationId xmlns:p14="http://schemas.microsoft.com/office/powerpoint/2010/main" val="251444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11</a:t>
            </a:fld>
            <a:endParaRPr lang="en-US"/>
          </a:p>
        </p:txBody>
      </p:sp>
    </p:spTree>
    <p:extLst>
      <p:ext uri="{BB962C8B-B14F-4D97-AF65-F5344CB8AC3E}">
        <p14:creationId xmlns:p14="http://schemas.microsoft.com/office/powerpoint/2010/main" val="3687507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12</a:t>
            </a:fld>
            <a:endParaRPr lang="en-US"/>
          </a:p>
        </p:txBody>
      </p:sp>
    </p:spTree>
    <p:extLst>
      <p:ext uri="{BB962C8B-B14F-4D97-AF65-F5344CB8AC3E}">
        <p14:creationId xmlns:p14="http://schemas.microsoft.com/office/powerpoint/2010/main" val="338944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13</a:t>
            </a:fld>
            <a:endParaRPr lang="en-US"/>
          </a:p>
        </p:txBody>
      </p:sp>
    </p:spTree>
    <p:extLst>
      <p:ext uri="{BB962C8B-B14F-4D97-AF65-F5344CB8AC3E}">
        <p14:creationId xmlns:p14="http://schemas.microsoft.com/office/powerpoint/2010/main" val="2720263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14</a:t>
            </a:fld>
            <a:endParaRPr lang="en-US"/>
          </a:p>
        </p:txBody>
      </p:sp>
    </p:spTree>
    <p:extLst>
      <p:ext uri="{BB962C8B-B14F-4D97-AF65-F5344CB8AC3E}">
        <p14:creationId xmlns:p14="http://schemas.microsoft.com/office/powerpoint/2010/main" val="553642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15</a:t>
            </a:fld>
            <a:endParaRPr lang="en-US"/>
          </a:p>
        </p:txBody>
      </p:sp>
    </p:spTree>
    <p:extLst>
      <p:ext uri="{BB962C8B-B14F-4D97-AF65-F5344CB8AC3E}">
        <p14:creationId xmlns:p14="http://schemas.microsoft.com/office/powerpoint/2010/main" val="175697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2</a:t>
            </a:fld>
            <a:endParaRPr lang="en-US"/>
          </a:p>
        </p:txBody>
      </p:sp>
    </p:spTree>
    <p:extLst>
      <p:ext uri="{BB962C8B-B14F-4D97-AF65-F5344CB8AC3E}">
        <p14:creationId xmlns:p14="http://schemas.microsoft.com/office/powerpoint/2010/main" val="275216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3</a:t>
            </a:fld>
            <a:endParaRPr lang="en-US"/>
          </a:p>
        </p:txBody>
      </p:sp>
    </p:spTree>
    <p:extLst>
      <p:ext uri="{BB962C8B-B14F-4D97-AF65-F5344CB8AC3E}">
        <p14:creationId xmlns:p14="http://schemas.microsoft.com/office/powerpoint/2010/main" val="354367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4</a:t>
            </a:fld>
            <a:endParaRPr lang="en-US"/>
          </a:p>
        </p:txBody>
      </p:sp>
    </p:spTree>
    <p:extLst>
      <p:ext uri="{BB962C8B-B14F-4D97-AF65-F5344CB8AC3E}">
        <p14:creationId xmlns:p14="http://schemas.microsoft.com/office/powerpoint/2010/main" val="405232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5</a:t>
            </a:fld>
            <a:endParaRPr lang="en-US"/>
          </a:p>
        </p:txBody>
      </p:sp>
    </p:spTree>
    <p:extLst>
      <p:ext uri="{BB962C8B-B14F-4D97-AF65-F5344CB8AC3E}">
        <p14:creationId xmlns:p14="http://schemas.microsoft.com/office/powerpoint/2010/main" val="275329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6</a:t>
            </a:fld>
            <a:endParaRPr lang="en-US"/>
          </a:p>
        </p:txBody>
      </p:sp>
    </p:spTree>
    <p:extLst>
      <p:ext uri="{BB962C8B-B14F-4D97-AF65-F5344CB8AC3E}">
        <p14:creationId xmlns:p14="http://schemas.microsoft.com/office/powerpoint/2010/main" val="238166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7</a:t>
            </a:fld>
            <a:endParaRPr lang="en-US"/>
          </a:p>
        </p:txBody>
      </p:sp>
    </p:spTree>
    <p:extLst>
      <p:ext uri="{BB962C8B-B14F-4D97-AF65-F5344CB8AC3E}">
        <p14:creationId xmlns:p14="http://schemas.microsoft.com/office/powerpoint/2010/main" val="226982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8</a:t>
            </a:fld>
            <a:endParaRPr lang="en-US"/>
          </a:p>
        </p:txBody>
      </p:sp>
    </p:spTree>
    <p:extLst>
      <p:ext uri="{BB962C8B-B14F-4D97-AF65-F5344CB8AC3E}">
        <p14:creationId xmlns:p14="http://schemas.microsoft.com/office/powerpoint/2010/main" val="366316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9</a:t>
            </a:fld>
            <a:endParaRPr lang="en-US"/>
          </a:p>
        </p:txBody>
      </p:sp>
    </p:spTree>
    <p:extLst>
      <p:ext uri="{BB962C8B-B14F-4D97-AF65-F5344CB8AC3E}">
        <p14:creationId xmlns:p14="http://schemas.microsoft.com/office/powerpoint/2010/main" val="3514989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arma_Science">
    <p:spTree>
      <p:nvGrpSpPr>
        <p:cNvPr id="1" name=""/>
        <p:cNvGrpSpPr/>
        <p:nvPr/>
      </p:nvGrpSpPr>
      <p:grpSpPr>
        <a:xfrm>
          <a:off x="0" y="0"/>
          <a:ext cx="0" cy="0"/>
          <a:chOff x="0" y="0"/>
          <a:chExt cx="0" cy="0"/>
        </a:xfrm>
      </p:grpSpPr>
      <p:pic>
        <p:nvPicPr>
          <p:cNvPr id="3" name="Picture 2" descr="A picture containing cake, indoor&#10;&#10;Description automatically generated">
            <a:extLst>
              <a:ext uri="{FF2B5EF4-FFF2-40B4-BE49-F238E27FC236}">
                <a16:creationId xmlns:a16="http://schemas.microsoft.com/office/drawing/2014/main" id="{039D58CE-906A-0B48-B080-3AC203DB51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3"/>
            <a:ext cx="8853081"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59019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arma_Science_2">
    <p:spTree>
      <p:nvGrpSpPr>
        <p:cNvPr id="1" name=""/>
        <p:cNvGrpSpPr/>
        <p:nvPr/>
      </p:nvGrpSpPr>
      <p:grpSpPr>
        <a:xfrm>
          <a:off x="0" y="0"/>
          <a:ext cx="0" cy="0"/>
          <a:chOff x="0" y="0"/>
          <a:chExt cx="0" cy="0"/>
        </a:xfrm>
      </p:grpSpPr>
      <p:pic>
        <p:nvPicPr>
          <p:cNvPr id="4" name="Picture 3" descr="A picture containing cake, tree, indoor&#10;&#10;Description automatically generated">
            <a:extLst>
              <a:ext uri="{FF2B5EF4-FFF2-40B4-BE49-F238E27FC236}">
                <a16:creationId xmlns:a16="http://schemas.microsoft.com/office/drawing/2014/main" id="{21295B4E-B6CB-D54A-89F0-ED27C4B167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681" y="2877964"/>
            <a:ext cx="8852400"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923030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arma_Science_3">
    <p:spTree>
      <p:nvGrpSpPr>
        <p:cNvPr id="1" name=""/>
        <p:cNvGrpSpPr/>
        <p:nvPr/>
      </p:nvGrpSpPr>
      <p:grpSpPr>
        <a:xfrm>
          <a:off x="0" y="0"/>
          <a:ext cx="0" cy="0"/>
          <a:chOff x="0" y="0"/>
          <a:chExt cx="0" cy="0"/>
        </a:xfrm>
      </p:grpSpPr>
      <p:pic>
        <p:nvPicPr>
          <p:cNvPr id="3" name="Picture 2" descr="A picture containing cake, tree, reef, indoor&#10;&#10;Description automatically generated">
            <a:extLst>
              <a:ext uri="{FF2B5EF4-FFF2-40B4-BE49-F238E27FC236}">
                <a16:creationId xmlns:a16="http://schemas.microsoft.com/office/drawing/2014/main" id="{D70BBD08-7D34-5548-A954-46F975288B59}"/>
              </a:ext>
            </a:extLst>
          </p:cNvPr>
          <p:cNvPicPr>
            <a:picLocks noChangeAspect="1"/>
          </p:cNvPicPr>
          <p:nvPr userDrawn="1"/>
        </p:nvPicPr>
        <p:blipFill rotWithShape="1">
          <a:blip r:embed="rId2"/>
          <a:srcRect t="28772" b="28772"/>
          <a:stretch/>
        </p:blipFill>
        <p:spPr>
          <a:xfrm>
            <a:off x="144000" y="2877964"/>
            <a:ext cx="8852400"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858221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6000" cy="2113995"/>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265"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A4108-BF7C-8B47-A181-1F6A7DDCC8F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893812"/>
            <a:ext cx="8856000" cy="2125663"/>
          </a:xfrm>
          <a:prstGeom prst="rect">
            <a:avLst/>
          </a:prstGeom>
        </p:spPr>
      </p:pic>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034777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48682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arma_Science">
    <p:spTree>
      <p:nvGrpSpPr>
        <p:cNvPr id="1" name=""/>
        <p:cNvGrpSpPr/>
        <p:nvPr/>
      </p:nvGrpSpPr>
      <p:grpSpPr>
        <a:xfrm>
          <a:off x="0" y="0"/>
          <a:ext cx="0" cy="0"/>
          <a:chOff x="0" y="0"/>
          <a:chExt cx="0" cy="0"/>
        </a:xfrm>
      </p:grpSpPr>
      <p:pic>
        <p:nvPicPr>
          <p:cNvPr id="6" name="Picture 5" descr="A picture containing cake, indoor&#10;&#10;Description automatically generated">
            <a:extLst>
              <a:ext uri="{FF2B5EF4-FFF2-40B4-BE49-F238E27FC236}">
                <a16:creationId xmlns:a16="http://schemas.microsoft.com/office/drawing/2014/main" id="{C8911739-E2AF-3840-809D-CECCF95205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3"/>
            <a:ext cx="8853081"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117915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harma_Science_2">
    <p:spTree>
      <p:nvGrpSpPr>
        <p:cNvPr id="1" name=""/>
        <p:cNvGrpSpPr/>
        <p:nvPr/>
      </p:nvGrpSpPr>
      <p:grpSpPr>
        <a:xfrm>
          <a:off x="0" y="0"/>
          <a:ext cx="0" cy="0"/>
          <a:chOff x="0" y="0"/>
          <a:chExt cx="0" cy="0"/>
        </a:xfrm>
      </p:grpSpPr>
      <p:pic>
        <p:nvPicPr>
          <p:cNvPr id="7" name="Picture 6" descr="A picture containing cake, tree, indoor&#10;&#10;Description automatically generated">
            <a:extLst>
              <a:ext uri="{FF2B5EF4-FFF2-40B4-BE49-F238E27FC236}">
                <a16:creationId xmlns:a16="http://schemas.microsoft.com/office/drawing/2014/main" id="{A17D1182-E2FB-D045-B7C7-36522F049E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681" y="2877964"/>
            <a:ext cx="8852400"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531213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arma_Science_3">
    <p:spTree>
      <p:nvGrpSpPr>
        <p:cNvPr id="1" name=""/>
        <p:cNvGrpSpPr/>
        <p:nvPr/>
      </p:nvGrpSpPr>
      <p:grpSpPr>
        <a:xfrm>
          <a:off x="0" y="0"/>
          <a:ext cx="0" cy="0"/>
          <a:chOff x="0" y="0"/>
          <a:chExt cx="0" cy="0"/>
        </a:xfrm>
      </p:grpSpPr>
      <p:pic>
        <p:nvPicPr>
          <p:cNvPr id="5" name="Picture 4" descr="A picture containing cake, tree, reef, indoor&#10;&#10;Description automatically generated">
            <a:extLst>
              <a:ext uri="{FF2B5EF4-FFF2-40B4-BE49-F238E27FC236}">
                <a16:creationId xmlns:a16="http://schemas.microsoft.com/office/drawing/2014/main" id="{D76CA433-D431-E044-8CA9-F947822F2520}"/>
              </a:ext>
            </a:extLst>
          </p:cNvPr>
          <p:cNvPicPr>
            <a:picLocks noChangeAspect="1"/>
          </p:cNvPicPr>
          <p:nvPr userDrawn="1"/>
        </p:nvPicPr>
        <p:blipFill rotWithShape="1">
          <a:blip r:embed="rId2"/>
          <a:srcRect t="28772" b="28772"/>
          <a:stretch/>
        </p:blipFill>
        <p:spPr>
          <a:xfrm>
            <a:off x="144000" y="2877964"/>
            <a:ext cx="8852400" cy="2113994"/>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288311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75" y="2889534"/>
            <a:ext cx="8856000" cy="2113995"/>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6"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67773"/>
            <a:ext cx="8853082" cy="2123399"/>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5"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88490"/>
            <a:ext cx="8853082" cy="2123399"/>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38785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VRM">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565178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86FD2-C3A7-1C42-A299-B8FF6953E8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902521"/>
            <a:ext cx="8856000" cy="2125663"/>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7922996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1.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3.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image" Target="../media/image1.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theme" Target="../theme/theme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830" r:id="rId2"/>
    <p:sldLayoutId id="2147483828" r:id="rId3"/>
    <p:sldLayoutId id="2147483790" r:id="rId4"/>
    <p:sldLayoutId id="2147483792" r:id="rId5"/>
    <p:sldLayoutId id="2147483793" r:id="rId6"/>
    <p:sldLayoutId id="2147483824" r:id="rId7"/>
    <p:sldLayoutId id="2147483826" r:id="rId8"/>
    <p:sldLayoutId id="2147483794" r:id="rId9"/>
    <p:sldLayoutId id="2147483832" r:id="rId10"/>
    <p:sldLayoutId id="2147483842" r:id="rId11"/>
    <p:sldLayoutId id="2147483843" r:id="rId12"/>
    <p:sldLayoutId id="2147483844" r:id="rId13"/>
    <p:sldLayoutId id="2147483795" r:id="rId14"/>
    <p:sldLayoutId id="2147483796" r:id="rId15"/>
    <p:sldLayoutId id="2147483833" r:id="rId16"/>
    <p:sldLayoutId id="2147483837" r:id="rId17"/>
    <p:sldLayoutId id="2147483839" r:id="rId18"/>
    <p:sldLayoutId id="2147483797" r:id="rId19"/>
    <p:sldLayoutId id="2147483798" r:id="rId20"/>
    <p:sldLayoutId id="2147483799" r:id="rId21"/>
    <p:sldLayoutId id="2147483789" r:id="rId2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35" r:id="rId1"/>
    <p:sldLayoutId id="2147483831" r:id="rId2"/>
    <p:sldLayoutId id="2147483829" r:id="rId3"/>
    <p:sldLayoutId id="2147483812" r:id="rId4"/>
    <p:sldLayoutId id="2147483813" r:id="rId5"/>
    <p:sldLayoutId id="2147483814" r:id="rId6"/>
    <p:sldLayoutId id="2147483825" r:id="rId7"/>
    <p:sldLayoutId id="2147483827" r:id="rId8"/>
    <p:sldLayoutId id="2147483815" r:id="rId9"/>
    <p:sldLayoutId id="2147483811" r:id="rId10"/>
    <p:sldLayoutId id="2147483846" r:id="rId11"/>
    <p:sldLayoutId id="2147483845" r:id="rId12"/>
    <p:sldLayoutId id="2147483847" r:id="rId13"/>
    <p:sldLayoutId id="2147483806" r:id="rId14"/>
    <p:sldLayoutId id="2147483807" r:id="rId15"/>
    <p:sldLayoutId id="2147483841" r:id="rId16"/>
    <p:sldLayoutId id="2147483838" r:id="rId17"/>
    <p:sldLayoutId id="2147483840" r:id="rId18"/>
    <p:sldLayoutId id="2147483808" r:id="rId19"/>
    <p:sldLayoutId id="2147483809" r:id="rId20"/>
    <p:sldLayoutId id="2147483810"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hyperlink" Target="https://www.ema.europa.eu/en/ich-e9-statistical-principles-clinical-trials" TargetMode="External"/><Relationship Id="rId2" Type="http://schemas.openxmlformats.org/officeDocument/2006/relationships/notesSlide" Target="../notesSlides/notesSlide15.xml"/><Relationship Id="rId1" Type="http://schemas.openxmlformats.org/officeDocument/2006/relationships/slideLayout" Target="../slideLayouts/slideLayout67.xml"/><Relationship Id="rId4" Type="http://schemas.openxmlformats.org/officeDocument/2006/relationships/hyperlink" Target="https://www.ncbi.nlm.nih.gov/pubmed/191805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B304-3A01-0040-A35A-B50918C22C95}"/>
              </a:ext>
            </a:extLst>
          </p:cNvPr>
          <p:cNvSpPr>
            <a:spLocks noGrp="1"/>
          </p:cNvSpPr>
          <p:nvPr>
            <p:ph type="title"/>
          </p:nvPr>
        </p:nvSpPr>
        <p:spPr/>
        <p:txBody>
          <a:bodyPr/>
          <a:lstStyle/>
          <a:p>
            <a:r>
              <a:rPr lang="en-US" dirty="0" err="1"/>
              <a:t>Statistik</a:t>
            </a:r>
            <a:r>
              <a:rPr lang="en-US" dirty="0"/>
              <a:t> </a:t>
            </a:r>
            <a:r>
              <a:rPr lang="en-US" dirty="0" err="1"/>
              <a:t>inom</a:t>
            </a:r>
            <a:r>
              <a:rPr lang="en-US" dirty="0"/>
              <a:t> </a:t>
            </a:r>
            <a:r>
              <a:rPr lang="en-US" dirty="0" err="1"/>
              <a:t>läkemedelsutveckling</a:t>
            </a:r>
            <a:endParaRPr lang="en-US" dirty="0"/>
          </a:p>
        </p:txBody>
      </p:sp>
      <p:sp>
        <p:nvSpPr>
          <p:cNvPr id="3" name="Text Placeholder 2">
            <a:extLst>
              <a:ext uri="{FF2B5EF4-FFF2-40B4-BE49-F238E27FC236}">
                <a16:creationId xmlns:a16="http://schemas.microsoft.com/office/drawing/2014/main" id="{E441CD7A-7B29-C24E-85C4-02EF418054F3}"/>
              </a:ext>
            </a:extLst>
          </p:cNvPr>
          <p:cNvSpPr>
            <a:spLocks noGrp="1"/>
          </p:cNvSpPr>
          <p:nvPr>
            <p:ph type="body" sz="quarter" idx="11"/>
          </p:nvPr>
        </p:nvSpPr>
        <p:spPr>
          <a:xfrm>
            <a:off x="216001" y="2401650"/>
            <a:ext cx="6480000" cy="190800"/>
          </a:xfrm>
        </p:spPr>
        <p:txBody>
          <a:bodyPr/>
          <a:lstStyle/>
          <a:p>
            <a:r>
              <a:rPr lang="sv-SE" dirty="0"/>
              <a:t>Filip Birve</a:t>
            </a:r>
            <a:endParaRPr lang="en-US" dirty="0"/>
          </a:p>
        </p:txBody>
      </p:sp>
      <p:sp>
        <p:nvSpPr>
          <p:cNvPr id="4" name="Text Placeholder 3">
            <a:extLst>
              <a:ext uri="{FF2B5EF4-FFF2-40B4-BE49-F238E27FC236}">
                <a16:creationId xmlns:a16="http://schemas.microsoft.com/office/drawing/2014/main" id="{BE21D830-DD24-0D46-925E-9A5F023A8193}"/>
              </a:ext>
            </a:extLst>
          </p:cNvPr>
          <p:cNvSpPr>
            <a:spLocks noGrp="1"/>
          </p:cNvSpPr>
          <p:nvPr>
            <p:ph type="body" sz="quarter" idx="12"/>
          </p:nvPr>
        </p:nvSpPr>
        <p:spPr/>
        <p:txBody>
          <a:bodyPr/>
          <a:lstStyle/>
          <a:p>
            <a:r>
              <a:rPr lang="sv-SE" dirty="0"/>
              <a:t>My-dagen</a:t>
            </a:r>
            <a:endParaRPr lang="en-US" dirty="0"/>
          </a:p>
        </p:txBody>
      </p:sp>
      <p:sp>
        <p:nvSpPr>
          <p:cNvPr id="5" name="Text Placeholder 4">
            <a:extLst>
              <a:ext uri="{FF2B5EF4-FFF2-40B4-BE49-F238E27FC236}">
                <a16:creationId xmlns:a16="http://schemas.microsoft.com/office/drawing/2014/main" id="{0AFA0FB8-C4EC-5340-BD45-DE3FA3936DEF}"/>
              </a:ext>
            </a:extLst>
          </p:cNvPr>
          <p:cNvSpPr>
            <a:spLocks noGrp="1"/>
          </p:cNvSpPr>
          <p:nvPr>
            <p:ph type="body" sz="quarter" idx="15"/>
          </p:nvPr>
        </p:nvSpPr>
        <p:spPr/>
        <p:txBody>
          <a:bodyPr/>
          <a:lstStyle/>
          <a:p>
            <a:r>
              <a:rPr lang="en-US"/>
              <a:t>Strictly Confidential</a:t>
            </a:r>
            <a:endParaRPr lang="en-US" dirty="0"/>
          </a:p>
        </p:txBody>
      </p:sp>
      <p:sp>
        <p:nvSpPr>
          <p:cNvPr id="6" name="Text Placeholder 5">
            <a:extLst>
              <a:ext uri="{FF2B5EF4-FFF2-40B4-BE49-F238E27FC236}">
                <a16:creationId xmlns:a16="http://schemas.microsoft.com/office/drawing/2014/main" id="{04BD9026-5B09-524D-A52A-BC532CF42CFC}"/>
              </a:ext>
            </a:extLst>
          </p:cNvPr>
          <p:cNvSpPr>
            <a:spLocks noGrp="1"/>
          </p:cNvSpPr>
          <p:nvPr>
            <p:ph type="body" sz="quarter" idx="13"/>
          </p:nvPr>
        </p:nvSpPr>
        <p:spPr>
          <a:xfrm>
            <a:off x="7128000" y="2607900"/>
            <a:ext cx="1872000" cy="190800"/>
          </a:xfrm>
        </p:spPr>
        <p:txBody>
          <a:bodyPr/>
          <a:lstStyle/>
          <a:p>
            <a:r>
              <a:rPr lang="sv-SE" dirty="0"/>
              <a:t>4 NOV 2019</a:t>
            </a:r>
            <a:endParaRPr lang="en-US" dirty="0"/>
          </a:p>
        </p:txBody>
      </p:sp>
      <p:sp>
        <p:nvSpPr>
          <p:cNvPr id="7" name="Rectangle 6">
            <a:extLst>
              <a:ext uri="{FF2B5EF4-FFF2-40B4-BE49-F238E27FC236}">
                <a16:creationId xmlns:a16="http://schemas.microsoft.com/office/drawing/2014/main" id="{C4F7A32B-CEE3-4C0E-85FC-E7C7BDF94F23}"/>
              </a:ext>
            </a:extLst>
          </p:cNvPr>
          <p:cNvSpPr/>
          <p:nvPr/>
        </p:nvSpPr>
        <p:spPr>
          <a:xfrm>
            <a:off x="7128000" y="2274849"/>
            <a:ext cx="1636859" cy="2969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95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3719-3FA2-4DC5-85E8-C5186176C86F}"/>
              </a:ext>
            </a:extLst>
          </p:cNvPr>
          <p:cNvSpPr>
            <a:spLocks noGrp="1"/>
          </p:cNvSpPr>
          <p:nvPr>
            <p:ph type="title"/>
          </p:nvPr>
        </p:nvSpPr>
        <p:spPr/>
        <p:txBody>
          <a:bodyPr/>
          <a:lstStyle/>
          <a:p>
            <a:r>
              <a:rPr lang="sv-SE" dirty="0"/>
              <a:t>Stickprovsberäkning</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A79C962-B9B6-4411-8874-1C66E4E27A7E}"/>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Beror på antal händelser.</a:t>
                </a:r>
              </a:p>
              <a:p>
                <a:pPr marL="285750" indent="-285750">
                  <a:buFont typeface="Arial" panose="020B0604020202020204" pitchFamily="34" charset="0"/>
                  <a:buChar char="•"/>
                </a:pPr>
                <a:r>
                  <a:rPr lang="sv-SE" dirty="0"/>
                  <a:t>Antalet händelser som behövs = </a:t>
                </a:r>
                <a14:m>
                  <m:oMath xmlns:m="http://schemas.openxmlformats.org/officeDocument/2006/math">
                    <m:r>
                      <a:rPr lang="x-IV_mathan">
                        <a:latin typeface="Cambria Math" panose="02040503050406030204" pitchFamily="18" charset="0"/>
                      </a:rPr>
                      <m:t>4</m:t>
                    </m:r>
                    <m:sSup>
                      <m:sSupPr>
                        <m:ctrlPr>
                          <a:rPr lang="x-IV_mathan" i="1">
                            <a:latin typeface="Cambria Math" panose="02040503050406030204" pitchFamily="18" charset="0"/>
                          </a:rPr>
                        </m:ctrlPr>
                      </m:sSupPr>
                      <m:e>
                        <m:d>
                          <m:dPr>
                            <m:ctrlPr>
                              <a:rPr lang="x-IV_mathan" i="1">
                                <a:latin typeface="Cambria Math" panose="02040503050406030204" pitchFamily="18" charset="0"/>
                              </a:rPr>
                            </m:ctrlPr>
                          </m:dPr>
                          <m:e>
                            <m:sSub>
                              <m:sSubPr>
                                <m:ctrlPr>
                                  <a:rPr lang="x-IV_mathan" i="1">
                                    <a:latin typeface="Cambria Math" panose="02040503050406030204" pitchFamily="18" charset="0"/>
                                  </a:rPr>
                                </m:ctrlPr>
                              </m:sSubPr>
                              <m:e>
                                <m:r>
                                  <a:rPr lang="x-IV_mathan">
                                    <a:latin typeface="Cambria Math" panose="02040503050406030204" pitchFamily="18" charset="0"/>
                                  </a:rPr>
                                  <m:t>𝑧</m:t>
                                </m:r>
                              </m:e>
                              <m:sub>
                                <m:r>
                                  <m:rPr>
                                    <m:sty m:val="p"/>
                                  </m:rPr>
                                  <a:rPr lang="x-IV_mathan">
                                    <a:latin typeface="Cambria Math" panose="02040503050406030204" pitchFamily="18" charset="0"/>
                                  </a:rPr>
                                  <m:t>α</m:t>
                                </m:r>
                              </m:sub>
                            </m:sSub>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𝑧</m:t>
                                </m:r>
                              </m:e>
                              <m:sub>
                                <m:r>
                                  <m:rPr>
                                    <m:sty m:val="p"/>
                                  </m:rPr>
                                  <a:rPr lang="x-IV_mathan">
                                    <a:latin typeface="Cambria Math" panose="02040503050406030204" pitchFamily="18" charset="0"/>
                                  </a:rPr>
                                  <m:t>β</m:t>
                                </m:r>
                              </m:sub>
                            </m:sSub>
                          </m:e>
                        </m:d>
                      </m:e>
                      <m:sup>
                        <m:r>
                          <a:rPr lang="x-IV_mathan">
                            <a:latin typeface="Cambria Math" panose="02040503050406030204" pitchFamily="18" charset="0"/>
                          </a:rPr>
                          <m:t>2</m:t>
                        </m:r>
                      </m:sup>
                    </m:sSup>
                    <m:r>
                      <a:rPr lang="x-IV_mathan">
                        <a:latin typeface="Cambria Math" panose="02040503050406030204" pitchFamily="18" charset="0"/>
                      </a:rPr>
                      <m:t>/</m:t>
                    </m:r>
                    <m:sSup>
                      <m:sSupPr>
                        <m:ctrlPr>
                          <a:rPr lang="x-IV_mathan" i="1">
                            <a:latin typeface="Cambria Math" panose="02040503050406030204" pitchFamily="18" charset="0"/>
                          </a:rPr>
                        </m:ctrlPr>
                      </m:sSupPr>
                      <m:e>
                        <m:r>
                          <a:rPr lang="x-IV_mathan">
                            <a:latin typeface="Cambria Math" panose="02040503050406030204" pitchFamily="18" charset="0"/>
                          </a:rPr>
                          <m:t>𝜃</m:t>
                        </m:r>
                      </m:e>
                      <m:sup>
                        <m:r>
                          <a:rPr lang="x-IV_mathan">
                            <a:latin typeface="Cambria Math" panose="02040503050406030204" pitchFamily="18" charset="0"/>
                          </a:rPr>
                          <m:t>2</m:t>
                        </m:r>
                      </m:sup>
                    </m:sSup>
                  </m:oMath>
                </a14:m>
                <a:r>
                  <a:rPr lang="sv-SE" dirty="0"/>
                  <a:t>.</a:t>
                </a:r>
              </a:p>
              <a:p>
                <a:pPr marL="285750" indent="-285750">
                  <a:buFont typeface="Arial" panose="020B0604020202020204" pitchFamily="34" charset="0"/>
                  <a:buChar char="•"/>
                </a:pPr>
                <a:r>
                  <a:rPr lang="sv-SE" dirty="0"/>
                  <a:t>Ex: 90% styrka, 5% 2-sidig signifikans, 85% antagen </a:t>
                </a:r>
                <a:r>
                  <a:rPr lang="sv-SE" dirty="0" err="1"/>
                  <a:t>hazardkvot</a:t>
                </a:r>
                <a:r>
                  <a:rPr lang="sv-SE" dirty="0"/>
                  <a:t> resulterar i att 1591 händelser behöver samlas in.</a:t>
                </a:r>
              </a:p>
              <a:p>
                <a:endParaRPr lang="en-US" dirty="0"/>
              </a:p>
            </p:txBody>
          </p:sp>
        </mc:Choice>
        <mc:Fallback xmlns="">
          <p:sp>
            <p:nvSpPr>
              <p:cNvPr id="3" name="Text Placeholder 2">
                <a:extLst>
                  <a:ext uri="{FF2B5EF4-FFF2-40B4-BE49-F238E27FC236}">
                    <a16:creationId xmlns:a16="http://schemas.microsoft.com/office/drawing/2014/main" id="{CA79C962-B9B6-4411-8874-1C66E4E27A7E}"/>
                  </a:ext>
                </a:extLst>
              </p:cNvPr>
              <p:cNvSpPr>
                <a:spLocks noGrp="1" noRot="1" noChangeAspect="1" noMove="1" noResize="1" noEditPoints="1" noAdjustHandles="1" noChangeArrowheads="1" noChangeShapeType="1" noTextEdit="1"/>
              </p:cNvSpPr>
              <p:nvPr>
                <p:ph type="body" sz="quarter" idx="11"/>
              </p:nvPr>
            </p:nvSpPr>
            <p:spPr>
              <a:blipFill>
                <a:blip r:embed="rId3"/>
                <a:stretch>
                  <a:fillRect l="-605" t="-225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5C708E-6027-4067-B6EB-BB6B652CD5BA}"/>
              </a:ext>
            </a:extLst>
          </p:cNvPr>
          <p:cNvSpPr>
            <a:spLocks noGrp="1"/>
          </p:cNvSpPr>
          <p:nvPr>
            <p:ph type="sldNum" sz="quarter" idx="4"/>
          </p:nvPr>
        </p:nvSpPr>
        <p:spPr/>
        <p:txBody>
          <a:bodyPr/>
          <a:lstStyle/>
          <a:p>
            <a:fld id="{3C4F54F3-C349-4609-AFEE-01462D5C7942}" type="slidenum">
              <a:rPr lang="en-GB" smtClean="0"/>
              <a:pPr/>
              <a:t>10</a:t>
            </a:fld>
            <a:endParaRPr lang="en-GB" dirty="0"/>
          </a:p>
        </p:txBody>
      </p:sp>
    </p:spTree>
    <p:extLst>
      <p:ext uri="{BB962C8B-B14F-4D97-AF65-F5344CB8AC3E}">
        <p14:creationId xmlns:p14="http://schemas.microsoft.com/office/powerpoint/2010/main" val="356722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7B96-271F-47CD-9DE4-4438629B658F}"/>
              </a:ext>
            </a:extLst>
          </p:cNvPr>
          <p:cNvSpPr>
            <a:spLocks noGrp="1"/>
          </p:cNvSpPr>
          <p:nvPr>
            <p:ph type="title"/>
          </p:nvPr>
        </p:nvSpPr>
        <p:spPr/>
        <p:txBody>
          <a:bodyPr/>
          <a:lstStyle/>
          <a:p>
            <a:r>
              <a:rPr lang="sv-SE" dirty="0"/>
              <a:t>Statistikerns roll</a:t>
            </a:r>
            <a:endParaRPr lang="en-US" dirty="0"/>
          </a:p>
        </p:txBody>
      </p:sp>
    </p:spTree>
    <p:extLst>
      <p:ext uri="{BB962C8B-B14F-4D97-AF65-F5344CB8AC3E}">
        <p14:creationId xmlns:p14="http://schemas.microsoft.com/office/powerpoint/2010/main" val="286396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B583-AF75-4CD2-829B-EE1100A17E57}"/>
              </a:ext>
            </a:extLst>
          </p:cNvPr>
          <p:cNvSpPr>
            <a:spLocks noGrp="1"/>
          </p:cNvSpPr>
          <p:nvPr>
            <p:ph type="title"/>
          </p:nvPr>
        </p:nvSpPr>
        <p:spPr/>
        <p:txBody>
          <a:bodyPr/>
          <a:lstStyle/>
          <a:p>
            <a:r>
              <a:rPr lang="sv-SE" dirty="0"/>
              <a:t>När en studie förbereds:</a:t>
            </a:r>
            <a:endParaRPr lang="en-US" dirty="0"/>
          </a:p>
        </p:txBody>
      </p:sp>
      <p:sp>
        <p:nvSpPr>
          <p:cNvPr id="3" name="Text Placeholder 2">
            <a:extLst>
              <a:ext uri="{FF2B5EF4-FFF2-40B4-BE49-F238E27FC236}">
                <a16:creationId xmlns:a16="http://schemas.microsoft.com/office/drawing/2014/main" id="{22214D52-AEC6-455A-BCDA-B3BD5AA8616A}"/>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Skriva kap 9 i studieprotokollet och SAP:</a:t>
            </a:r>
          </a:p>
          <a:p>
            <a:pPr marL="285750" indent="-285750">
              <a:buFont typeface="Arial" panose="020B0604020202020204" pitchFamily="34" charset="0"/>
              <a:buChar char="•"/>
            </a:pPr>
            <a:r>
              <a:rPr lang="sv-SE" dirty="0"/>
              <a:t>Specificera vilka variabler man ska analysera, hur dessa ska analysera, definieras.</a:t>
            </a:r>
          </a:p>
          <a:p>
            <a:pPr marL="285750" indent="-285750">
              <a:buFont typeface="Arial" panose="020B0604020202020204" pitchFamily="34" charset="0"/>
              <a:buChar char="•"/>
            </a:pPr>
            <a:r>
              <a:rPr lang="sv-SE" dirty="0"/>
              <a:t>Förspecificera ev. hypotesprövning</a:t>
            </a:r>
          </a:p>
          <a:p>
            <a:pPr marL="285750" indent="-285750">
              <a:buFont typeface="Arial" panose="020B0604020202020204" pitchFamily="34" charset="0"/>
              <a:buChar char="•"/>
            </a:pPr>
            <a:r>
              <a:rPr lang="sv-SE" dirty="0"/>
              <a:t>Stickprovsberäkning</a:t>
            </a:r>
          </a:p>
          <a:p>
            <a:pPr marL="285750" indent="-285750">
              <a:buFont typeface="Arial" panose="020B0604020202020204" pitchFamily="34" charset="0"/>
              <a:buChar char="•"/>
            </a:pPr>
            <a:endParaRPr lang="sv-SE" dirty="0"/>
          </a:p>
        </p:txBody>
      </p:sp>
      <p:sp>
        <p:nvSpPr>
          <p:cNvPr id="4" name="Slide Number Placeholder 3">
            <a:extLst>
              <a:ext uri="{FF2B5EF4-FFF2-40B4-BE49-F238E27FC236}">
                <a16:creationId xmlns:a16="http://schemas.microsoft.com/office/drawing/2014/main" id="{AC552A9A-805D-4A58-8354-39D46A81A231}"/>
              </a:ext>
            </a:extLst>
          </p:cNvPr>
          <p:cNvSpPr>
            <a:spLocks noGrp="1"/>
          </p:cNvSpPr>
          <p:nvPr>
            <p:ph type="sldNum" sz="quarter" idx="4"/>
          </p:nvPr>
        </p:nvSpPr>
        <p:spPr/>
        <p:txBody>
          <a:bodyPr/>
          <a:lstStyle/>
          <a:p>
            <a:fld id="{3C4F54F3-C349-4609-AFEE-01462D5C7942}" type="slidenum">
              <a:rPr lang="en-GB" smtClean="0"/>
              <a:pPr/>
              <a:t>12</a:t>
            </a:fld>
            <a:endParaRPr lang="en-GB" dirty="0"/>
          </a:p>
        </p:txBody>
      </p:sp>
    </p:spTree>
    <p:extLst>
      <p:ext uri="{BB962C8B-B14F-4D97-AF65-F5344CB8AC3E}">
        <p14:creationId xmlns:p14="http://schemas.microsoft.com/office/powerpoint/2010/main" val="378801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F626-F443-40F8-B4EB-9E81CA48313A}"/>
              </a:ext>
            </a:extLst>
          </p:cNvPr>
          <p:cNvSpPr>
            <a:spLocks noGrp="1"/>
          </p:cNvSpPr>
          <p:nvPr>
            <p:ph type="title"/>
          </p:nvPr>
        </p:nvSpPr>
        <p:spPr/>
        <p:txBody>
          <a:bodyPr/>
          <a:lstStyle/>
          <a:p>
            <a:r>
              <a:rPr lang="sv-SE" dirty="0"/>
              <a:t>Under en studies gång</a:t>
            </a:r>
            <a:endParaRPr lang="en-US" dirty="0"/>
          </a:p>
        </p:txBody>
      </p:sp>
      <p:sp>
        <p:nvSpPr>
          <p:cNvPr id="3" name="Text Placeholder 2">
            <a:extLst>
              <a:ext uri="{FF2B5EF4-FFF2-40B4-BE49-F238E27FC236}">
                <a16:creationId xmlns:a16="http://schemas.microsoft.com/office/drawing/2014/main" id="{FA13FCF4-9D22-49AE-85F4-A60DCA1E0D5D}"/>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Saker går aldrig exakt som man tänkt sig.</a:t>
            </a:r>
          </a:p>
          <a:p>
            <a:pPr marL="285750" indent="-285750">
              <a:buFont typeface="Arial" panose="020B0604020202020204" pitchFamily="34" charset="0"/>
              <a:buChar char="•"/>
            </a:pPr>
            <a:r>
              <a:rPr lang="sv-SE" dirty="0"/>
              <a:t>Dokument behöver uppdateras.</a:t>
            </a:r>
          </a:p>
          <a:p>
            <a:pPr marL="285750" indent="-285750">
              <a:buFont typeface="Arial" panose="020B0604020202020204" pitchFamily="34" charset="0"/>
              <a:buChar char="•"/>
            </a:pPr>
            <a:r>
              <a:rPr lang="sv-SE" dirty="0"/>
              <a:t>Insamling av data övervakas.</a:t>
            </a:r>
          </a:p>
          <a:p>
            <a:pPr marL="285750" indent="-285750">
              <a:buFont typeface="Arial" panose="020B0604020202020204" pitchFamily="34" charset="0"/>
              <a:buChar char="•"/>
            </a:pPr>
            <a:r>
              <a:rPr lang="sv-SE" dirty="0"/>
              <a:t>Förberedelser för studierapport.</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818B7E7-8184-46F7-80FD-6B1E49C53465}"/>
              </a:ext>
            </a:extLst>
          </p:cNvPr>
          <p:cNvSpPr>
            <a:spLocks noGrp="1"/>
          </p:cNvSpPr>
          <p:nvPr>
            <p:ph type="sldNum" sz="quarter" idx="4"/>
          </p:nvPr>
        </p:nvSpPr>
        <p:spPr/>
        <p:txBody>
          <a:bodyPr/>
          <a:lstStyle/>
          <a:p>
            <a:fld id="{3C4F54F3-C349-4609-AFEE-01462D5C7942}" type="slidenum">
              <a:rPr lang="en-GB" smtClean="0"/>
              <a:pPr/>
              <a:t>13</a:t>
            </a:fld>
            <a:endParaRPr lang="en-GB" dirty="0"/>
          </a:p>
        </p:txBody>
      </p:sp>
    </p:spTree>
    <p:extLst>
      <p:ext uri="{BB962C8B-B14F-4D97-AF65-F5344CB8AC3E}">
        <p14:creationId xmlns:p14="http://schemas.microsoft.com/office/powerpoint/2010/main" val="294097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67A9-0526-4F65-A17D-9DD5B7C8D1AE}"/>
              </a:ext>
            </a:extLst>
          </p:cNvPr>
          <p:cNvSpPr>
            <a:spLocks noGrp="1"/>
          </p:cNvSpPr>
          <p:nvPr>
            <p:ph type="title"/>
          </p:nvPr>
        </p:nvSpPr>
        <p:spPr/>
        <p:txBody>
          <a:bodyPr/>
          <a:lstStyle/>
          <a:p>
            <a:r>
              <a:rPr lang="sv-SE" dirty="0"/>
              <a:t>När en studie läser ut</a:t>
            </a:r>
            <a:endParaRPr lang="en-US" dirty="0"/>
          </a:p>
        </p:txBody>
      </p:sp>
      <p:sp>
        <p:nvSpPr>
          <p:cNvPr id="3" name="Text Placeholder 2">
            <a:extLst>
              <a:ext uri="{FF2B5EF4-FFF2-40B4-BE49-F238E27FC236}">
                <a16:creationId xmlns:a16="http://schemas.microsoft.com/office/drawing/2014/main" id="{1A5824F5-35FB-4DEC-A783-0D1AC33DFC26}"/>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Kvantitativ </a:t>
            </a:r>
            <a:r>
              <a:rPr lang="sv-SE" dirty="0" err="1"/>
              <a:t>tolking</a:t>
            </a:r>
            <a:r>
              <a:rPr lang="sv-SE" dirty="0"/>
              <a:t> av resultat.</a:t>
            </a:r>
          </a:p>
          <a:p>
            <a:pPr marL="285750" indent="-285750">
              <a:buFont typeface="Arial" panose="020B0604020202020204" pitchFamily="34" charset="0"/>
              <a:buChar char="•"/>
            </a:pPr>
            <a:r>
              <a:rPr lang="sv-SE" dirty="0"/>
              <a:t>Formulering av post-hoc analyser.</a:t>
            </a:r>
            <a:endParaRPr lang="en-US" dirty="0"/>
          </a:p>
        </p:txBody>
      </p:sp>
      <p:sp>
        <p:nvSpPr>
          <p:cNvPr id="4" name="Slide Number Placeholder 3">
            <a:extLst>
              <a:ext uri="{FF2B5EF4-FFF2-40B4-BE49-F238E27FC236}">
                <a16:creationId xmlns:a16="http://schemas.microsoft.com/office/drawing/2014/main" id="{3ED3A6FD-EAB3-4FBA-A52D-8A931D3E1FC1}"/>
              </a:ext>
            </a:extLst>
          </p:cNvPr>
          <p:cNvSpPr>
            <a:spLocks noGrp="1"/>
          </p:cNvSpPr>
          <p:nvPr>
            <p:ph type="sldNum" sz="quarter" idx="4"/>
          </p:nvPr>
        </p:nvSpPr>
        <p:spPr/>
        <p:txBody>
          <a:bodyPr/>
          <a:lstStyle/>
          <a:p>
            <a:fld id="{3C4F54F3-C349-4609-AFEE-01462D5C7942}" type="slidenum">
              <a:rPr lang="en-GB" smtClean="0"/>
              <a:pPr/>
              <a:t>14</a:t>
            </a:fld>
            <a:endParaRPr lang="en-GB" dirty="0"/>
          </a:p>
        </p:txBody>
      </p:sp>
    </p:spTree>
    <p:extLst>
      <p:ext uri="{BB962C8B-B14F-4D97-AF65-F5344CB8AC3E}">
        <p14:creationId xmlns:p14="http://schemas.microsoft.com/office/powerpoint/2010/main" val="311779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001A-4055-4C4A-827D-39828565134B}"/>
              </a:ext>
            </a:extLst>
          </p:cNvPr>
          <p:cNvSpPr>
            <a:spLocks noGrp="1"/>
          </p:cNvSpPr>
          <p:nvPr>
            <p:ph type="title"/>
          </p:nvPr>
        </p:nvSpPr>
        <p:spPr/>
        <p:txBody>
          <a:bodyPr/>
          <a:lstStyle/>
          <a:p>
            <a:r>
              <a:rPr lang="sv-SE" dirty="0"/>
              <a:t>Referenser / resurser för vidare läsning</a:t>
            </a:r>
            <a:endParaRPr lang="en-US" dirty="0"/>
          </a:p>
        </p:txBody>
      </p:sp>
      <p:sp>
        <p:nvSpPr>
          <p:cNvPr id="3" name="Text Placeholder 2">
            <a:extLst>
              <a:ext uri="{FF2B5EF4-FFF2-40B4-BE49-F238E27FC236}">
                <a16:creationId xmlns:a16="http://schemas.microsoft.com/office/drawing/2014/main" id="{C1BD8010-33D7-4ACD-9776-2B6893E8E4A7}"/>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Design and </a:t>
            </a:r>
            <a:r>
              <a:rPr lang="sv-SE" dirty="0" err="1"/>
              <a:t>analysis</a:t>
            </a:r>
            <a:r>
              <a:rPr lang="sv-SE" dirty="0"/>
              <a:t> </a:t>
            </a:r>
            <a:r>
              <a:rPr lang="sv-SE" dirty="0" err="1"/>
              <a:t>of</a:t>
            </a:r>
            <a:r>
              <a:rPr lang="sv-SE" dirty="0"/>
              <a:t> </a:t>
            </a:r>
            <a:r>
              <a:rPr lang="sv-SE" dirty="0" err="1"/>
              <a:t>clinical</a:t>
            </a:r>
            <a:r>
              <a:rPr lang="sv-SE" dirty="0"/>
              <a:t> </a:t>
            </a:r>
            <a:r>
              <a:rPr lang="sv-SE" dirty="0" err="1"/>
              <a:t>trials</a:t>
            </a:r>
            <a:r>
              <a:rPr lang="sv-SE" dirty="0"/>
              <a:t> (</a:t>
            </a:r>
            <a:r>
              <a:rPr lang="sv-SE" dirty="0" err="1"/>
              <a:t>Chow</a:t>
            </a:r>
            <a:r>
              <a:rPr lang="sv-SE" dirty="0"/>
              <a:t>, Liu).</a:t>
            </a:r>
          </a:p>
          <a:p>
            <a:pPr marL="285750" indent="-285750">
              <a:buFont typeface="Arial" panose="020B0604020202020204" pitchFamily="34" charset="0"/>
              <a:buChar char="•"/>
            </a:pPr>
            <a:r>
              <a:rPr lang="en-US" dirty="0"/>
              <a:t>ICH </a:t>
            </a:r>
            <a:r>
              <a:rPr lang="en-US" dirty="0" err="1"/>
              <a:t>Harmonised</a:t>
            </a:r>
            <a:r>
              <a:rPr lang="en-US" dirty="0"/>
              <a:t> Tripartite Guideline Statistical Principles For Clinical Trials E9.</a:t>
            </a:r>
          </a:p>
          <a:p>
            <a:pPr marL="628650" lvl="1" indent="-285750">
              <a:buFont typeface="Arial" panose="020B0604020202020204" pitchFamily="34" charset="0"/>
              <a:buChar char="•"/>
            </a:pPr>
            <a:r>
              <a:rPr lang="en-US">
                <a:hlinkClick r:id="rId3"/>
              </a:rPr>
              <a:t>https://www.ema.europa.eu/en/ich-e9-statistical-principles-clinical-trials</a:t>
            </a:r>
            <a:endParaRPr lang="en-US" dirty="0"/>
          </a:p>
          <a:p>
            <a:pPr marL="285750" indent="-285750">
              <a:buFont typeface="Arial" panose="020B0604020202020204" pitchFamily="34" charset="0"/>
              <a:buChar char="•"/>
            </a:pPr>
            <a:r>
              <a:rPr lang="en-US" dirty="0"/>
              <a:t>Back to basics: explaining sample size in outcome trials, are statisticians doing a thorough job? (Carroll 2009).</a:t>
            </a:r>
          </a:p>
          <a:p>
            <a:pPr marL="628650" lvl="1" indent="-285750">
              <a:buFont typeface="Arial" panose="020B0604020202020204" pitchFamily="34" charset="0"/>
              <a:buChar char="•"/>
            </a:pPr>
            <a:r>
              <a:rPr lang="en-US" dirty="0">
                <a:hlinkClick r:id="rId4"/>
              </a:rPr>
              <a:t>https://www.ncbi.nlm.nih.gov/pubmed/19180520</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5045BE5-AE0C-4ACD-BF06-F5F034C00153}"/>
              </a:ext>
            </a:extLst>
          </p:cNvPr>
          <p:cNvSpPr>
            <a:spLocks noGrp="1"/>
          </p:cNvSpPr>
          <p:nvPr>
            <p:ph type="sldNum" sz="quarter" idx="4"/>
          </p:nvPr>
        </p:nvSpPr>
        <p:spPr/>
        <p:txBody>
          <a:bodyPr/>
          <a:lstStyle/>
          <a:p>
            <a:fld id="{3C4F54F3-C349-4609-AFEE-01462D5C7942}" type="slidenum">
              <a:rPr lang="en-GB" smtClean="0"/>
              <a:pPr/>
              <a:t>15</a:t>
            </a:fld>
            <a:endParaRPr lang="en-GB" dirty="0"/>
          </a:p>
        </p:txBody>
      </p:sp>
    </p:spTree>
    <p:extLst>
      <p:ext uri="{BB962C8B-B14F-4D97-AF65-F5344CB8AC3E}">
        <p14:creationId xmlns:p14="http://schemas.microsoft.com/office/powerpoint/2010/main" val="191064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E40C-32D7-4746-9B27-B469CF5C4D99}"/>
              </a:ext>
            </a:extLst>
          </p:cNvPr>
          <p:cNvSpPr>
            <a:spLocks noGrp="1"/>
          </p:cNvSpPr>
          <p:nvPr>
            <p:ph type="title"/>
          </p:nvPr>
        </p:nvSpPr>
        <p:spPr/>
        <p:txBody>
          <a:bodyPr/>
          <a:lstStyle/>
          <a:p>
            <a:r>
              <a:rPr lang="sv-SE" dirty="0"/>
              <a:t>Läkemedelsutvecklingens kliniska faser</a:t>
            </a:r>
            <a:endParaRPr lang="en-US" dirty="0"/>
          </a:p>
        </p:txBody>
      </p:sp>
    </p:spTree>
    <p:extLst>
      <p:ext uri="{BB962C8B-B14F-4D97-AF65-F5344CB8AC3E}">
        <p14:creationId xmlns:p14="http://schemas.microsoft.com/office/powerpoint/2010/main" val="89213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D47-0556-4C31-AA73-1285BD71AAAE}"/>
              </a:ext>
            </a:extLst>
          </p:cNvPr>
          <p:cNvSpPr>
            <a:spLocks noGrp="1"/>
          </p:cNvSpPr>
          <p:nvPr>
            <p:ph type="title"/>
          </p:nvPr>
        </p:nvSpPr>
        <p:spPr/>
        <p:txBody>
          <a:bodyPr/>
          <a:lstStyle/>
          <a:p>
            <a:r>
              <a:rPr lang="sv-SE" dirty="0"/>
              <a:t>Fas 1</a:t>
            </a:r>
            <a:endParaRPr lang="en-US" dirty="0"/>
          </a:p>
        </p:txBody>
      </p:sp>
      <p:sp>
        <p:nvSpPr>
          <p:cNvPr id="3" name="Text Placeholder 2">
            <a:extLst>
              <a:ext uri="{FF2B5EF4-FFF2-40B4-BE49-F238E27FC236}">
                <a16:creationId xmlns:a16="http://schemas.microsoft.com/office/drawing/2014/main" id="{F736637F-F3F8-4B90-9204-91D0DA99C274}"/>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Första test av säkerheten av läkemedlet för människor.</a:t>
            </a:r>
          </a:p>
          <a:p>
            <a:pPr marL="285750" indent="-285750">
              <a:buFont typeface="Arial" panose="020B0604020202020204" pitchFamily="34" charset="0"/>
              <a:buChar char="•"/>
            </a:pPr>
            <a:r>
              <a:rPr lang="sv-SE" dirty="0"/>
              <a:t>Hur ett läkemedel upptas, varierande doser.</a:t>
            </a:r>
          </a:p>
          <a:p>
            <a:pPr marL="285750" indent="-285750">
              <a:buFont typeface="Arial" panose="020B0604020202020204" pitchFamily="34" charset="0"/>
              <a:buChar char="•"/>
            </a:pPr>
            <a:r>
              <a:rPr lang="sv-SE" dirty="0"/>
              <a:t>Små studier på 20-100 friska frivilliga. </a:t>
            </a:r>
          </a:p>
          <a:p>
            <a:pPr marL="285750" indent="-285750">
              <a:buFont typeface="Arial" panose="020B0604020202020204" pitchFamily="34" charset="0"/>
              <a:buChar char="•"/>
            </a:pPr>
            <a:r>
              <a:rPr lang="sv-SE" dirty="0" err="1"/>
              <a:t>Singelblindade</a:t>
            </a:r>
            <a:r>
              <a:rPr lang="sv-SE" dirty="0"/>
              <a:t>, ibland okontrollerade.</a:t>
            </a:r>
          </a:p>
          <a:p>
            <a:pPr marL="285750" indent="-285750">
              <a:buFont typeface="Arial" panose="020B0604020202020204" pitchFamily="34" charset="0"/>
              <a:buChar char="•"/>
            </a:pPr>
            <a:r>
              <a:rPr lang="sv-SE" dirty="0"/>
              <a:t>Samla tillräckligt med information för att kunna genomföra en större, kontrollerad, studie.</a:t>
            </a:r>
          </a:p>
          <a:p>
            <a:endParaRPr lang="sv-SE" dirty="0"/>
          </a:p>
          <a:p>
            <a:pPr marL="285750" indent="-285750">
              <a:buFont typeface="Arial" panose="020B0604020202020204" pitchFamily="34" charset="0"/>
              <a:buChar char="•"/>
            </a:pPr>
            <a:endParaRPr lang="sv-SE" dirty="0"/>
          </a:p>
        </p:txBody>
      </p:sp>
      <p:sp>
        <p:nvSpPr>
          <p:cNvPr id="4" name="Slide Number Placeholder 3">
            <a:extLst>
              <a:ext uri="{FF2B5EF4-FFF2-40B4-BE49-F238E27FC236}">
                <a16:creationId xmlns:a16="http://schemas.microsoft.com/office/drawing/2014/main" id="{2E009BAC-A4ED-4E95-BC88-3355410489FA}"/>
              </a:ext>
            </a:extLst>
          </p:cNvPr>
          <p:cNvSpPr>
            <a:spLocks noGrp="1"/>
          </p:cNvSpPr>
          <p:nvPr>
            <p:ph type="sldNum" sz="quarter" idx="4"/>
          </p:nvPr>
        </p:nvSpPr>
        <p:spPr/>
        <p:txBody>
          <a:bodyPr/>
          <a:lstStyle/>
          <a:p>
            <a:fld id="{3C4F54F3-C349-4609-AFEE-01462D5C7942}" type="slidenum">
              <a:rPr lang="en-GB" smtClean="0"/>
              <a:pPr/>
              <a:t>3</a:t>
            </a:fld>
            <a:endParaRPr lang="en-GB" dirty="0"/>
          </a:p>
        </p:txBody>
      </p:sp>
    </p:spTree>
    <p:extLst>
      <p:ext uri="{BB962C8B-B14F-4D97-AF65-F5344CB8AC3E}">
        <p14:creationId xmlns:p14="http://schemas.microsoft.com/office/powerpoint/2010/main" val="17519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D47-0556-4C31-AA73-1285BD71AAAE}"/>
              </a:ext>
            </a:extLst>
          </p:cNvPr>
          <p:cNvSpPr>
            <a:spLocks noGrp="1"/>
          </p:cNvSpPr>
          <p:nvPr>
            <p:ph type="title"/>
          </p:nvPr>
        </p:nvSpPr>
        <p:spPr/>
        <p:txBody>
          <a:bodyPr/>
          <a:lstStyle/>
          <a:p>
            <a:r>
              <a:rPr lang="sv-SE" dirty="0"/>
              <a:t>Fas 2</a:t>
            </a:r>
            <a:endParaRPr lang="en-US" dirty="0"/>
          </a:p>
        </p:txBody>
      </p:sp>
      <p:sp>
        <p:nvSpPr>
          <p:cNvPr id="3" name="Text Placeholder 2">
            <a:extLst>
              <a:ext uri="{FF2B5EF4-FFF2-40B4-BE49-F238E27FC236}">
                <a16:creationId xmlns:a16="http://schemas.microsoft.com/office/drawing/2014/main" id="{F736637F-F3F8-4B90-9204-91D0DA99C274}"/>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Börjar undersöka (klinisk) effektivitet.</a:t>
            </a:r>
          </a:p>
          <a:p>
            <a:pPr marL="285750" indent="-285750">
              <a:buFont typeface="Arial" panose="020B0604020202020204" pitchFamily="34" charset="0"/>
              <a:buChar char="•"/>
            </a:pPr>
            <a:r>
              <a:rPr lang="sv-SE" dirty="0"/>
              <a:t>Ibland aktiv kontroll och oftast </a:t>
            </a:r>
            <a:r>
              <a:rPr lang="sv-SE" dirty="0" err="1"/>
              <a:t>blindade</a:t>
            </a:r>
            <a:r>
              <a:rPr lang="sv-SE" dirty="0"/>
              <a:t>.</a:t>
            </a:r>
          </a:p>
          <a:p>
            <a:pPr marL="285750" indent="-285750">
              <a:buFont typeface="Arial" panose="020B0604020202020204" pitchFamily="34" charset="0"/>
              <a:buChar char="•"/>
            </a:pPr>
            <a:r>
              <a:rPr lang="sv-SE" dirty="0"/>
              <a:t>Fortsätter samla in information om säkerhet.</a:t>
            </a:r>
          </a:p>
          <a:p>
            <a:pPr marL="285750" indent="-285750">
              <a:buFont typeface="Arial" panose="020B0604020202020204" pitchFamily="34" charset="0"/>
              <a:buChar char="•"/>
            </a:pPr>
            <a:r>
              <a:rPr lang="sv-SE" dirty="0"/>
              <a:t>Lite större, uppemot några hundra patienter.</a:t>
            </a:r>
          </a:p>
          <a:p>
            <a:pPr marL="285750" indent="-285750">
              <a:buFont typeface="Arial" panose="020B0604020202020204" pitchFamily="34" charset="0"/>
              <a:buChar char="•"/>
            </a:pPr>
            <a:r>
              <a:rPr lang="sv-SE" dirty="0"/>
              <a:t>Bestämma ”optimal” dos.</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E009BAC-A4ED-4E95-BC88-3355410489FA}"/>
              </a:ext>
            </a:extLst>
          </p:cNvPr>
          <p:cNvSpPr>
            <a:spLocks noGrp="1"/>
          </p:cNvSpPr>
          <p:nvPr>
            <p:ph type="sldNum" sz="quarter" idx="4"/>
          </p:nvPr>
        </p:nvSpPr>
        <p:spPr/>
        <p:txBody>
          <a:bodyPr/>
          <a:lstStyle/>
          <a:p>
            <a:fld id="{3C4F54F3-C349-4609-AFEE-01462D5C7942}" type="slidenum">
              <a:rPr lang="en-GB" smtClean="0"/>
              <a:pPr/>
              <a:t>4</a:t>
            </a:fld>
            <a:endParaRPr lang="en-GB" dirty="0"/>
          </a:p>
        </p:txBody>
      </p:sp>
    </p:spTree>
    <p:extLst>
      <p:ext uri="{BB962C8B-B14F-4D97-AF65-F5344CB8AC3E}">
        <p14:creationId xmlns:p14="http://schemas.microsoft.com/office/powerpoint/2010/main" val="248323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D47-0556-4C31-AA73-1285BD71AAAE}"/>
              </a:ext>
            </a:extLst>
          </p:cNvPr>
          <p:cNvSpPr>
            <a:spLocks noGrp="1"/>
          </p:cNvSpPr>
          <p:nvPr>
            <p:ph type="title"/>
          </p:nvPr>
        </p:nvSpPr>
        <p:spPr/>
        <p:txBody>
          <a:bodyPr/>
          <a:lstStyle/>
          <a:p>
            <a:r>
              <a:rPr lang="sv-SE" dirty="0"/>
              <a:t>Fas 3</a:t>
            </a:r>
            <a:endParaRPr lang="en-US" dirty="0"/>
          </a:p>
        </p:txBody>
      </p:sp>
      <p:sp>
        <p:nvSpPr>
          <p:cNvPr id="3" name="Text Placeholder 2">
            <a:extLst>
              <a:ext uri="{FF2B5EF4-FFF2-40B4-BE49-F238E27FC236}">
                <a16:creationId xmlns:a16="http://schemas.microsoft.com/office/drawing/2014/main" id="{F736637F-F3F8-4B90-9204-91D0DA99C274}"/>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Ska statistiskt säkerställa effekt av läkemedlet.</a:t>
            </a:r>
          </a:p>
          <a:p>
            <a:pPr marL="285750" indent="-285750">
              <a:buFont typeface="Arial" panose="020B0604020202020204" pitchFamily="34" charset="0"/>
              <a:buChar char="•"/>
            </a:pPr>
            <a:r>
              <a:rPr lang="sv-SE" dirty="0"/>
              <a:t>Står som grund för ansökan om godkännande av läkemedlet.</a:t>
            </a:r>
          </a:p>
          <a:p>
            <a:pPr marL="285750" indent="-285750">
              <a:buFont typeface="Arial" panose="020B0604020202020204" pitchFamily="34" charset="0"/>
              <a:buChar char="•"/>
            </a:pPr>
            <a:r>
              <a:rPr lang="sv-SE" dirty="0"/>
              <a:t>Variabler med mer konkret koppling till sjukdom</a:t>
            </a:r>
          </a:p>
          <a:p>
            <a:pPr marL="285750" indent="-285750">
              <a:buFont typeface="Arial" panose="020B0604020202020204" pitchFamily="34" charset="0"/>
              <a:buChar char="•"/>
            </a:pPr>
            <a:r>
              <a:rPr lang="sv-SE" dirty="0"/>
              <a:t>Kan vara mycket stora och långa, hundratals till tusentals patienter som följs i månader och år.</a:t>
            </a:r>
          </a:p>
          <a:p>
            <a:pPr marL="285750" indent="-285750">
              <a:buFont typeface="Arial" panose="020B0604020202020204" pitchFamily="34" charset="0"/>
              <a:buChar char="•"/>
            </a:pPr>
            <a:r>
              <a:rPr lang="sv-SE" dirty="0"/>
              <a:t>Fortsätter samla in information om säkerhet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E009BAC-A4ED-4E95-BC88-3355410489FA}"/>
              </a:ext>
            </a:extLst>
          </p:cNvPr>
          <p:cNvSpPr>
            <a:spLocks noGrp="1"/>
          </p:cNvSpPr>
          <p:nvPr>
            <p:ph type="sldNum" sz="quarter" idx="4"/>
          </p:nvPr>
        </p:nvSpPr>
        <p:spPr/>
        <p:txBody>
          <a:bodyPr/>
          <a:lstStyle/>
          <a:p>
            <a:fld id="{3C4F54F3-C349-4609-AFEE-01462D5C7942}" type="slidenum">
              <a:rPr lang="en-GB" smtClean="0"/>
              <a:pPr/>
              <a:t>5</a:t>
            </a:fld>
            <a:endParaRPr lang="en-GB" dirty="0"/>
          </a:p>
        </p:txBody>
      </p:sp>
    </p:spTree>
    <p:extLst>
      <p:ext uri="{BB962C8B-B14F-4D97-AF65-F5344CB8AC3E}">
        <p14:creationId xmlns:p14="http://schemas.microsoft.com/office/powerpoint/2010/main" val="292604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F43B-45E5-48EC-B11F-CABCE587ECC3}"/>
              </a:ext>
            </a:extLst>
          </p:cNvPr>
          <p:cNvSpPr>
            <a:spLocks noGrp="1"/>
          </p:cNvSpPr>
          <p:nvPr>
            <p:ph type="title"/>
          </p:nvPr>
        </p:nvSpPr>
        <p:spPr/>
        <p:txBody>
          <a:bodyPr/>
          <a:lstStyle/>
          <a:p>
            <a:r>
              <a:rPr lang="sv-SE" dirty="0"/>
              <a:t>Fas 4</a:t>
            </a:r>
            <a:endParaRPr lang="en-US" dirty="0"/>
          </a:p>
        </p:txBody>
      </p:sp>
      <p:sp>
        <p:nvSpPr>
          <p:cNvPr id="3" name="Text Placeholder 2">
            <a:extLst>
              <a:ext uri="{FF2B5EF4-FFF2-40B4-BE49-F238E27FC236}">
                <a16:creationId xmlns:a16="http://schemas.microsoft.com/office/drawing/2014/main" id="{011AA399-A14B-4C57-9A21-810B2C2C2EB8}"/>
              </a:ext>
            </a:extLst>
          </p:cNvPr>
          <p:cNvSpPr>
            <a:spLocks noGrp="1"/>
          </p:cNvSpPr>
          <p:nvPr>
            <p:ph type="body" sz="quarter" idx="11"/>
          </p:nvPr>
        </p:nvSpPr>
        <p:spPr/>
        <p:txBody>
          <a:bodyPr/>
          <a:lstStyle/>
          <a:p>
            <a:pPr marL="285750" indent="-285750">
              <a:buFont typeface="Arial" panose="020B0604020202020204" pitchFamily="34" charset="0"/>
              <a:buChar char="•"/>
            </a:pPr>
            <a:r>
              <a:rPr lang="sv-SE" dirty="0"/>
              <a:t>Vidare studier på redan godkända läkemedel.</a:t>
            </a:r>
          </a:p>
        </p:txBody>
      </p:sp>
      <p:sp>
        <p:nvSpPr>
          <p:cNvPr id="4" name="Slide Number Placeholder 3">
            <a:extLst>
              <a:ext uri="{FF2B5EF4-FFF2-40B4-BE49-F238E27FC236}">
                <a16:creationId xmlns:a16="http://schemas.microsoft.com/office/drawing/2014/main" id="{D6630CC4-65C5-4AA0-94C6-292DBF021317}"/>
              </a:ext>
            </a:extLst>
          </p:cNvPr>
          <p:cNvSpPr>
            <a:spLocks noGrp="1"/>
          </p:cNvSpPr>
          <p:nvPr>
            <p:ph type="sldNum" sz="quarter" idx="4"/>
          </p:nvPr>
        </p:nvSpPr>
        <p:spPr/>
        <p:txBody>
          <a:bodyPr/>
          <a:lstStyle/>
          <a:p>
            <a:fld id="{3C4F54F3-C349-4609-AFEE-01462D5C7942}" type="slidenum">
              <a:rPr lang="en-GB" smtClean="0"/>
              <a:pPr/>
              <a:t>6</a:t>
            </a:fld>
            <a:endParaRPr lang="en-GB" dirty="0"/>
          </a:p>
        </p:txBody>
      </p:sp>
    </p:spTree>
    <p:extLst>
      <p:ext uri="{BB962C8B-B14F-4D97-AF65-F5344CB8AC3E}">
        <p14:creationId xmlns:p14="http://schemas.microsoft.com/office/powerpoint/2010/main" val="654635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C0AD-3D7D-4C2E-B204-8436B91513DA}"/>
              </a:ext>
            </a:extLst>
          </p:cNvPr>
          <p:cNvSpPr>
            <a:spLocks noGrp="1"/>
          </p:cNvSpPr>
          <p:nvPr>
            <p:ph type="title"/>
          </p:nvPr>
        </p:nvSpPr>
        <p:spPr/>
        <p:txBody>
          <a:bodyPr/>
          <a:lstStyle/>
          <a:p>
            <a:r>
              <a:rPr lang="sv-SE" dirty="0"/>
              <a:t>Exempel på studiedesign - utfallsstudie</a:t>
            </a:r>
            <a:endParaRPr lang="en-US" dirty="0"/>
          </a:p>
        </p:txBody>
      </p:sp>
    </p:spTree>
    <p:extLst>
      <p:ext uri="{BB962C8B-B14F-4D97-AF65-F5344CB8AC3E}">
        <p14:creationId xmlns:p14="http://schemas.microsoft.com/office/powerpoint/2010/main" val="29135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D47-0556-4C31-AA73-1285BD71AAAE}"/>
              </a:ext>
            </a:extLst>
          </p:cNvPr>
          <p:cNvSpPr>
            <a:spLocks noGrp="1"/>
          </p:cNvSpPr>
          <p:nvPr>
            <p:ph type="title"/>
          </p:nvPr>
        </p:nvSpPr>
        <p:spPr/>
        <p:txBody>
          <a:bodyPr/>
          <a:lstStyle/>
          <a:p>
            <a:r>
              <a:rPr lang="sv-SE" dirty="0"/>
              <a:t>Definitioner</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736637F-F3F8-4B90-9204-91D0DA99C274}"/>
                  </a:ext>
                </a:extLst>
              </p:cNvPr>
              <p:cNvSpPr>
                <a:spLocks noGrp="1"/>
              </p:cNvSpPr>
              <p:nvPr>
                <p:ph type="body" sz="quarter" idx="11"/>
              </p:nvPr>
            </p:nvSpPr>
            <p:spPr>
              <a:xfrm>
                <a:off x="237600" y="1237097"/>
                <a:ext cx="7417666" cy="1620000"/>
              </a:xfrm>
            </p:spPr>
            <p:txBody>
              <a:bodyPr/>
              <a:lstStyle/>
              <a:p>
                <a:pPr marL="285750" indent="-285750">
                  <a:buFont typeface="Arial" panose="020B0604020202020204" pitchFamily="34" charset="0"/>
                  <a:buChar char="•"/>
                </a:pPr>
                <a:r>
                  <a:rPr lang="sv-SE" dirty="0"/>
                  <a:t>Primärvariabel: Tid från randomisering till någon händelse av intresse.</a:t>
                </a:r>
              </a:p>
              <a:p>
                <a:pPr marL="285750" indent="-285750">
                  <a:buFont typeface="Arial" panose="020B0604020202020204" pitchFamily="34" charset="0"/>
                  <a:buChar char="•"/>
                </a:pPr>
                <a:r>
                  <a:rPr lang="sv-SE" dirty="0"/>
                  <a:t>Definition: Dagen då händelsen sker – dagen av randomisering + 1.  Kalla motsvarande slumpvariabel Y.</a:t>
                </a:r>
              </a:p>
              <a:p>
                <a:pPr marL="285750" indent="-285750">
                  <a:buFont typeface="Arial" panose="020B0604020202020204" pitchFamily="34" charset="0"/>
                  <a:buChar char="•"/>
                </a:pPr>
                <a:r>
                  <a:rPr lang="sv-SE" dirty="0"/>
                  <a:t>F(y) = sannolikheten att Y är mindre än y.</a:t>
                </a:r>
              </a:p>
              <a:p>
                <a:pPr marL="285750" indent="-285750">
                  <a:buFont typeface="Arial" panose="020B0604020202020204" pitchFamily="34" charset="0"/>
                  <a:buChar char="•"/>
                </a:pPr>
                <a:r>
                  <a:rPr lang="sv-SE" dirty="0"/>
                  <a:t>S(y) = 1 – F(y).</a:t>
                </a:r>
              </a:p>
              <a:p>
                <a:pPr marL="285750" indent="-285750">
                  <a:buFont typeface="Arial" panose="020B0604020202020204" pitchFamily="34" charset="0"/>
                  <a:buChar char="•"/>
                </a:pPr>
                <a:r>
                  <a:rPr lang="sv-SE" dirty="0"/>
                  <a:t>f(y) = </a:t>
                </a:r>
                <a14:m>
                  <m:oMath xmlns:m="http://schemas.openxmlformats.org/officeDocument/2006/math">
                    <m:limLow>
                      <m:limLowPr>
                        <m:ctrlPr>
                          <a:rPr lang="x-IV_mathan" i="1">
                            <a:latin typeface="Cambria Math" panose="02040503050406030204" pitchFamily="18" charset="0"/>
                          </a:rPr>
                        </m:ctrlPr>
                      </m:limLowPr>
                      <m:e>
                        <m:r>
                          <m:rPr>
                            <m:sty m:val="p"/>
                          </m:rPr>
                          <a:rPr lang="x-IV_mathan">
                            <a:latin typeface="Cambria Math" panose="02040503050406030204" pitchFamily="18" charset="0"/>
                          </a:rPr>
                          <m:t>lim</m:t>
                        </m:r>
                      </m:e>
                      <m:lim>
                        <m:r>
                          <m:rPr>
                            <m:sty m:val="p"/>
                          </m:rPr>
                          <a:rPr lang="x-IV_mathan">
                            <a:latin typeface="Cambria Math" panose="02040503050406030204" pitchFamily="18" charset="0"/>
                          </a:rPr>
                          <m:t>Δy</m:t>
                        </m:r>
                        <m:r>
                          <a:rPr lang="x-IV_mathan">
                            <a:latin typeface="Cambria Math" panose="02040503050406030204" pitchFamily="18" charset="0"/>
                          </a:rPr>
                          <m:t>→0</m:t>
                        </m:r>
                      </m:lim>
                    </m:limLow>
                    <m:r>
                      <m:rPr>
                        <m:sty m:val="p"/>
                      </m:rPr>
                      <a:rPr lang="x-IV_mathan">
                        <a:latin typeface="Cambria Math" panose="02040503050406030204" pitchFamily="18" charset="0"/>
                      </a:rPr>
                      <m:t>P</m:t>
                    </m:r>
                    <m:r>
                      <a:rPr lang="x-IV_mathan">
                        <a:latin typeface="Cambria Math" panose="02040503050406030204" pitchFamily="18" charset="0"/>
                      </a:rPr>
                      <m:t>(</m:t>
                    </m:r>
                    <m:r>
                      <m:rPr>
                        <m:sty m:val="p"/>
                      </m:rPr>
                      <a:rPr lang="x-IV_mathan">
                        <a:latin typeface="Cambria Math" panose="02040503050406030204" pitchFamily="18" charset="0"/>
                      </a:rPr>
                      <m:t>y</m:t>
                    </m:r>
                    <m:r>
                      <a:rPr lang="x-IV_mathan">
                        <a:latin typeface="Cambria Math" panose="02040503050406030204" pitchFamily="18" charset="0"/>
                      </a:rPr>
                      <m:t>&lt;</m:t>
                    </m:r>
                    <m:r>
                      <m:rPr>
                        <m:sty m:val="p"/>
                      </m:rPr>
                      <a:rPr lang="x-IV_mathan">
                        <a:latin typeface="Cambria Math" panose="02040503050406030204" pitchFamily="18" charset="0"/>
                      </a:rPr>
                      <m:t>Y</m:t>
                    </m:r>
                    <m:r>
                      <a:rPr lang="x-IV_mathan">
                        <a:latin typeface="Cambria Math" panose="02040503050406030204" pitchFamily="18" charset="0"/>
                      </a:rPr>
                      <m:t>≤</m:t>
                    </m:r>
                    <m:r>
                      <m:rPr>
                        <m:sty m:val="p"/>
                      </m:rPr>
                      <a:rPr lang="x-IV_mathan">
                        <a:latin typeface="Cambria Math" panose="02040503050406030204" pitchFamily="18" charset="0"/>
                      </a:rPr>
                      <m:t>y</m:t>
                    </m:r>
                    <m:r>
                      <a:rPr lang="x-IV_mathan">
                        <a:latin typeface="Cambria Math" panose="02040503050406030204" pitchFamily="18" charset="0"/>
                      </a:rPr>
                      <m:t>+</m:t>
                    </m:r>
                    <m:r>
                      <m:rPr>
                        <m:sty m:val="p"/>
                      </m:rPr>
                      <a:rPr lang="x-IV_mathan">
                        <a:latin typeface="Cambria Math" panose="02040503050406030204" pitchFamily="18" charset="0"/>
                      </a:rPr>
                      <m:t>Δy</m:t>
                    </m:r>
                    <m:r>
                      <a:rPr lang="x-IV_mathan">
                        <a:latin typeface="Cambria Math" panose="02040503050406030204" pitchFamily="18" charset="0"/>
                      </a:rPr>
                      <m:t>)/</m:t>
                    </m:r>
                    <m:r>
                      <m:rPr>
                        <m:sty m:val="p"/>
                      </m:rPr>
                      <a:rPr lang="x-IV_mathan">
                        <a:latin typeface="Cambria Math" panose="02040503050406030204" pitchFamily="18" charset="0"/>
                      </a:rPr>
                      <m:t>Δy</m:t>
                    </m:r>
                  </m:oMath>
                </a14:m>
                <a:r>
                  <a:rPr lang="en-US" dirty="0"/>
                  <a:t>.</a:t>
                </a:r>
              </a:p>
              <a:p>
                <a:pPr marL="285750" indent="-285750">
                  <a:buFont typeface="Arial" panose="020B0604020202020204" pitchFamily="34" charset="0"/>
                  <a:buChar char="•"/>
                </a:pPr>
                <a:r>
                  <a:rPr lang="en-US" dirty="0"/>
                  <a:t>h(y) = f(y) / (1-F(y)).</a:t>
                </a:r>
              </a:p>
            </p:txBody>
          </p:sp>
        </mc:Choice>
        <mc:Fallback xmlns="">
          <p:sp>
            <p:nvSpPr>
              <p:cNvPr id="3" name="Text Placeholder 2">
                <a:extLst>
                  <a:ext uri="{FF2B5EF4-FFF2-40B4-BE49-F238E27FC236}">
                    <a16:creationId xmlns:a16="http://schemas.microsoft.com/office/drawing/2014/main" id="{F736637F-F3F8-4B90-9204-91D0DA99C274}"/>
                  </a:ext>
                </a:extLst>
              </p:cNvPr>
              <p:cNvSpPr>
                <a:spLocks noGrp="1" noRot="1" noChangeAspect="1" noMove="1" noResize="1" noEditPoints="1" noAdjustHandles="1" noChangeArrowheads="1" noChangeShapeType="1" noTextEdit="1"/>
              </p:cNvSpPr>
              <p:nvPr>
                <p:ph type="body" sz="quarter" idx="11"/>
              </p:nvPr>
            </p:nvSpPr>
            <p:spPr>
              <a:xfrm>
                <a:off x="237600" y="1237097"/>
                <a:ext cx="7417666" cy="1620000"/>
              </a:xfrm>
              <a:blipFill>
                <a:blip r:embed="rId3"/>
                <a:stretch>
                  <a:fillRect l="-575" t="-2256" r="-904" b="-545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009BAC-A4ED-4E95-BC88-3355410489FA}"/>
              </a:ext>
            </a:extLst>
          </p:cNvPr>
          <p:cNvSpPr>
            <a:spLocks noGrp="1"/>
          </p:cNvSpPr>
          <p:nvPr>
            <p:ph type="sldNum" sz="quarter" idx="4"/>
          </p:nvPr>
        </p:nvSpPr>
        <p:spPr/>
        <p:txBody>
          <a:bodyPr/>
          <a:lstStyle/>
          <a:p>
            <a:fld id="{3C4F54F3-C349-4609-AFEE-01462D5C7942}" type="slidenum">
              <a:rPr lang="en-GB" smtClean="0"/>
              <a:pPr/>
              <a:t>8</a:t>
            </a:fld>
            <a:endParaRPr lang="en-GB" dirty="0"/>
          </a:p>
        </p:txBody>
      </p:sp>
    </p:spTree>
    <p:extLst>
      <p:ext uri="{BB962C8B-B14F-4D97-AF65-F5344CB8AC3E}">
        <p14:creationId xmlns:p14="http://schemas.microsoft.com/office/powerpoint/2010/main" val="90603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348B-8F97-4F65-808E-189626CA4D5D}"/>
              </a:ext>
            </a:extLst>
          </p:cNvPr>
          <p:cNvSpPr>
            <a:spLocks noGrp="1"/>
          </p:cNvSpPr>
          <p:nvPr>
            <p:ph type="title"/>
          </p:nvPr>
        </p:nvSpPr>
        <p:spPr/>
        <p:txBody>
          <a:bodyPr/>
          <a:lstStyle/>
          <a:p>
            <a:r>
              <a:rPr lang="sv-SE" dirty="0"/>
              <a:t>Hypotesprövning</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5620AA-DB95-4F2A-BB78-312AF47A47B0}"/>
                  </a:ext>
                </a:extLst>
              </p:cNvPr>
              <p:cNvSpPr>
                <a:spLocks noGrp="1"/>
              </p:cNvSpPr>
              <p:nvPr>
                <p:ph type="body" sz="quarter" idx="11"/>
              </p:nvPr>
            </p:nvSpPr>
            <p:spPr>
              <a:xfrm>
                <a:off x="237600" y="1237096"/>
                <a:ext cx="7056000" cy="3078425"/>
              </a:xfrm>
            </p:spPr>
            <p:txBody>
              <a:bodyPr/>
              <a:lstStyle/>
              <a:p>
                <a:pPr marL="285750" indent="-285750">
                  <a:buFont typeface="Arial" panose="020B0604020202020204" pitchFamily="34" charset="0"/>
                  <a:buChar char="•"/>
                </a:pPr>
                <a14:m>
                  <m:oMath xmlns:m="http://schemas.openxmlformats.org/officeDocument/2006/math">
                    <m:sSub>
                      <m:sSubPr>
                        <m:ctrlPr>
                          <a:rPr lang="x-IV_mathan" i="1" smtClean="0">
                            <a:latin typeface="Cambria Math" panose="02040503050406030204" pitchFamily="18" charset="0"/>
                          </a:rPr>
                        </m:ctrlPr>
                      </m:sSubPr>
                      <m:e>
                        <m:r>
                          <a:rPr lang="x-IV_mathan">
                            <a:latin typeface="Cambria Math" panose="02040503050406030204" pitchFamily="18" charset="0"/>
                          </a:rPr>
                          <m:t>𝐻</m:t>
                        </m:r>
                      </m:e>
                      <m:sub>
                        <m:r>
                          <a:rPr lang="x-IV_mathan">
                            <a:latin typeface="Cambria Math" panose="02040503050406030204" pitchFamily="18" charset="0"/>
                          </a:rPr>
                          <m:t>0</m:t>
                        </m:r>
                      </m:sub>
                    </m:sSub>
                    <m:r>
                      <a:rPr lang="x-IV_mathan" i="1">
                        <a:latin typeface="Cambria Math" panose="02040503050406030204" pitchFamily="18" charset="0"/>
                      </a:rPr>
                      <m:t> </m:t>
                    </m:r>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𝑆</m:t>
                        </m:r>
                      </m:e>
                      <m:sub>
                        <m:r>
                          <a:rPr lang="x-IV_mathan">
                            <a:latin typeface="Cambria Math" panose="02040503050406030204" pitchFamily="18" charset="0"/>
                          </a:rPr>
                          <m:t>1</m:t>
                        </m:r>
                      </m:sub>
                    </m:sSub>
                    <m:r>
                      <a:rPr lang="sv-SE" b="0" i="0" smtClean="0">
                        <a:latin typeface="Cambria Math" panose="02040503050406030204" pitchFamily="18" charset="0"/>
                      </a:rPr>
                      <m:t>(</m:t>
                    </m:r>
                    <m:r>
                      <m:rPr>
                        <m:sty m:val="p"/>
                      </m:rPr>
                      <a:rPr lang="sv-SE" b="0" i="0" smtClean="0">
                        <a:latin typeface="Cambria Math" panose="02040503050406030204" pitchFamily="18" charset="0"/>
                      </a:rPr>
                      <m:t>y</m:t>
                    </m:r>
                    <m:r>
                      <a:rPr lang="sv-SE" b="0" i="0" smtClean="0">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𝑆</m:t>
                        </m:r>
                      </m:e>
                      <m:sub>
                        <m:r>
                          <a:rPr lang="x-IV_mathan">
                            <a:latin typeface="Cambria Math" panose="02040503050406030204" pitchFamily="18" charset="0"/>
                          </a:rPr>
                          <m:t>2</m:t>
                        </m:r>
                      </m:sub>
                    </m:sSub>
                    <m:r>
                      <a:rPr lang="sv-SE">
                        <a:latin typeface="Cambria Math" panose="02040503050406030204" pitchFamily="18" charset="0"/>
                      </a:rPr>
                      <m:t>(</m:t>
                    </m:r>
                    <m:r>
                      <m:rPr>
                        <m:sty m:val="p"/>
                      </m:rPr>
                      <a:rPr lang="sv-SE">
                        <a:latin typeface="Cambria Math" panose="02040503050406030204" pitchFamily="18" charset="0"/>
                      </a:rPr>
                      <m:t>y</m:t>
                    </m:r>
                    <m:r>
                      <a:rPr lang="sv-SE">
                        <a:latin typeface="Cambria Math" panose="02040503050406030204" pitchFamily="18" charset="0"/>
                      </a:rPr>
                      <m:t>)</m:t>
                    </m:r>
                  </m:oMath>
                </a14:m>
                <a:r>
                  <a:rPr lang="en-US" dirty="0"/>
                  <a:t> vs </a:t>
                </a:r>
                <a14:m>
                  <m:oMath xmlns:m="http://schemas.openxmlformats.org/officeDocument/2006/math">
                    <m:sSub>
                      <m:sSubPr>
                        <m:ctrlPr>
                          <a:rPr lang="x-IV_mathan" i="1">
                            <a:latin typeface="Cambria Math" panose="02040503050406030204" pitchFamily="18" charset="0"/>
                          </a:rPr>
                        </m:ctrlPr>
                      </m:sSubPr>
                      <m:e>
                        <m:r>
                          <a:rPr lang="x-IV_mathan">
                            <a:latin typeface="Cambria Math" panose="02040503050406030204" pitchFamily="18" charset="0"/>
                          </a:rPr>
                          <m:t>𝐻</m:t>
                        </m:r>
                      </m:e>
                      <m:sub>
                        <m:r>
                          <a:rPr lang="x-IV_mathan">
                            <a:latin typeface="Cambria Math" panose="02040503050406030204" pitchFamily="18" charset="0"/>
                          </a:rPr>
                          <m:t>𝑎</m:t>
                        </m:r>
                      </m:sub>
                    </m:sSub>
                    <m:r>
                      <a:rPr lang="x-IV_mathan" i="1">
                        <a:latin typeface="Cambria Math" panose="02040503050406030204" pitchFamily="18" charset="0"/>
                      </a:rPr>
                      <m:t> </m:t>
                    </m:r>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𝑆</m:t>
                        </m:r>
                      </m:e>
                      <m:sub>
                        <m:r>
                          <a:rPr lang="x-IV_mathan">
                            <a:latin typeface="Cambria Math" panose="02040503050406030204" pitchFamily="18" charset="0"/>
                          </a:rPr>
                          <m:t>1</m:t>
                        </m:r>
                      </m:sub>
                    </m:sSub>
                    <m:d>
                      <m:dPr>
                        <m:ctrlPr>
                          <a:rPr lang="sv-SE" i="1">
                            <a:latin typeface="Cambria Math" panose="02040503050406030204" pitchFamily="18" charset="0"/>
                          </a:rPr>
                        </m:ctrlPr>
                      </m:dPr>
                      <m:e>
                        <m:r>
                          <m:rPr>
                            <m:sty m:val="p"/>
                          </m:rPr>
                          <a:rPr lang="sv-SE">
                            <a:latin typeface="Cambria Math" panose="02040503050406030204" pitchFamily="18" charset="0"/>
                          </a:rPr>
                          <m:t>y</m:t>
                        </m:r>
                      </m:e>
                    </m:d>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𝑆</m:t>
                        </m:r>
                      </m:e>
                      <m:sub>
                        <m:r>
                          <a:rPr lang="x-IV_mathan">
                            <a:latin typeface="Cambria Math" panose="02040503050406030204" pitchFamily="18" charset="0"/>
                          </a:rPr>
                          <m:t>2</m:t>
                        </m:r>
                      </m:sub>
                    </m:sSub>
                    <m:d>
                      <m:dPr>
                        <m:ctrlPr>
                          <a:rPr lang="sv-SE" i="1">
                            <a:latin typeface="Cambria Math" panose="02040503050406030204" pitchFamily="18" charset="0"/>
                          </a:rPr>
                        </m:ctrlPr>
                      </m:dPr>
                      <m:e>
                        <m:r>
                          <m:rPr>
                            <m:sty m:val="p"/>
                          </m:rPr>
                          <a:rPr lang="sv-SE">
                            <a:latin typeface="Cambria Math" panose="02040503050406030204" pitchFamily="18" charset="0"/>
                          </a:rPr>
                          <m:t>y</m:t>
                        </m:r>
                      </m:e>
                    </m:d>
                    <m:r>
                      <a:rPr lang="sv-SE" b="0" i="0" smtClean="0">
                        <a:latin typeface="Cambria Math" panose="02040503050406030204" pitchFamily="18" charset="0"/>
                      </a:rPr>
                      <m:t>.</m:t>
                    </m:r>
                  </m:oMath>
                </a14:m>
                <a:endParaRPr lang="en-US" dirty="0"/>
              </a:p>
              <a:p>
                <a:pPr marL="285750" indent="-285750">
                  <a:buFont typeface="Arial" panose="020B0604020202020204" pitchFamily="34" charset="0"/>
                  <a:buChar char="•"/>
                </a:pPr>
                <a14:m>
                  <m:oMath xmlns:m="http://schemas.openxmlformats.org/officeDocument/2006/math">
                    <m:f>
                      <m:fPr>
                        <m:ctrlPr>
                          <a:rPr lang="sv-SE" b="0" i="1" smtClean="0">
                            <a:latin typeface="Cambria Math" panose="02040503050406030204" pitchFamily="18" charset="0"/>
                          </a:rPr>
                        </m:ctrlPr>
                      </m:fPr>
                      <m:num>
                        <m:sSub>
                          <m:sSubPr>
                            <m:ctrlPr>
                              <a:rPr lang="sv-SE" b="0" i="1" smtClean="0">
                                <a:latin typeface="Cambria Math" panose="02040503050406030204" pitchFamily="18" charset="0"/>
                              </a:rPr>
                            </m:ctrlPr>
                          </m:sSubPr>
                          <m:e>
                            <m:r>
                              <a:rPr lang="sv-SE" b="0" i="1" smtClean="0">
                                <a:latin typeface="Cambria Math" panose="02040503050406030204" pitchFamily="18" charset="0"/>
                              </a:rPr>
                              <m:t>h</m:t>
                            </m:r>
                          </m:e>
                          <m:sub>
                            <m:r>
                              <a:rPr lang="sv-SE" b="0" i="1" smtClean="0">
                                <a:latin typeface="Cambria Math" panose="02040503050406030204" pitchFamily="18" charset="0"/>
                              </a:rPr>
                              <m:t>1</m:t>
                            </m:r>
                          </m:sub>
                        </m:sSub>
                        <m:d>
                          <m:dPr>
                            <m:ctrlPr>
                              <a:rPr lang="sv-SE" b="0" i="1" smtClean="0">
                                <a:latin typeface="Cambria Math" panose="02040503050406030204" pitchFamily="18" charset="0"/>
                              </a:rPr>
                            </m:ctrlPr>
                          </m:dPr>
                          <m:e>
                            <m:r>
                              <a:rPr lang="sv-SE" b="0" i="1" smtClean="0">
                                <a:latin typeface="Cambria Math" panose="02040503050406030204" pitchFamily="18" charset="0"/>
                              </a:rPr>
                              <m:t>𝑦</m:t>
                            </m:r>
                          </m:e>
                        </m:d>
                      </m:num>
                      <m:den>
                        <m:sSub>
                          <m:sSubPr>
                            <m:ctrlPr>
                              <a:rPr lang="sv-SE" b="0" i="1" smtClean="0">
                                <a:latin typeface="Cambria Math" panose="02040503050406030204" pitchFamily="18" charset="0"/>
                              </a:rPr>
                            </m:ctrlPr>
                          </m:sSubPr>
                          <m:e>
                            <m:r>
                              <a:rPr lang="sv-SE" b="0" i="1" smtClean="0">
                                <a:latin typeface="Cambria Math" panose="02040503050406030204" pitchFamily="18" charset="0"/>
                              </a:rPr>
                              <m:t>h</m:t>
                            </m:r>
                          </m:e>
                          <m:sub>
                            <m:r>
                              <a:rPr lang="sv-SE" b="0" i="1" smtClean="0">
                                <a:latin typeface="Cambria Math" panose="02040503050406030204" pitchFamily="18" charset="0"/>
                              </a:rPr>
                              <m:t>2</m:t>
                            </m:r>
                          </m:sub>
                        </m:sSub>
                        <m:d>
                          <m:dPr>
                            <m:ctrlPr>
                              <a:rPr lang="sv-SE" b="0" i="1" smtClean="0">
                                <a:latin typeface="Cambria Math" panose="02040503050406030204" pitchFamily="18" charset="0"/>
                              </a:rPr>
                            </m:ctrlPr>
                          </m:dPr>
                          <m:e>
                            <m:r>
                              <a:rPr lang="sv-SE" b="0" i="1" smtClean="0">
                                <a:latin typeface="Cambria Math" panose="02040503050406030204" pitchFamily="18" charset="0"/>
                              </a:rPr>
                              <m:t>𝑦</m:t>
                            </m:r>
                          </m:e>
                        </m:d>
                      </m:den>
                    </m:f>
                    <m:r>
                      <a:rPr lang="sv-SE" b="0" i="1" smtClean="0">
                        <a:latin typeface="Cambria Math" panose="02040503050406030204" pitchFamily="18" charset="0"/>
                      </a:rPr>
                      <m:t>=</m:t>
                    </m:r>
                    <m:r>
                      <a:rPr lang="sv-SE" b="0" i="1" smtClean="0">
                        <a:latin typeface="Cambria Math" panose="02040503050406030204" pitchFamily="18" charset="0"/>
                      </a:rPr>
                      <m:t>𝜆</m:t>
                    </m:r>
                    <m:r>
                      <a:rPr lang="sv-SE" b="0" i="1" smtClean="0">
                        <a:latin typeface="Cambria Math" panose="02040503050406030204" pitchFamily="18" charset="0"/>
                      </a:rPr>
                      <m:t>≈</m:t>
                    </m:r>
                    <m:func>
                      <m:funcPr>
                        <m:ctrlPr>
                          <a:rPr lang="x-IV_mathan" i="1" smtClean="0">
                            <a:latin typeface="Cambria Math" panose="02040503050406030204" pitchFamily="18" charset="0"/>
                          </a:rPr>
                        </m:ctrlPr>
                      </m:funcPr>
                      <m:fName>
                        <m:r>
                          <m:rPr>
                            <m:sty m:val="p"/>
                          </m:rPr>
                          <a:rPr lang="x-IV_mathan">
                            <a:latin typeface="Cambria Math" panose="02040503050406030204" pitchFamily="18" charset="0"/>
                          </a:rPr>
                          <m:t>exp</m:t>
                        </m:r>
                      </m:fName>
                      <m:e>
                        <m:r>
                          <a:rPr lang="x-IV_mathan">
                            <a:latin typeface="Cambria Math" panose="02040503050406030204" pitchFamily="18" charset="0"/>
                          </a:rPr>
                          <m:t>(</m:t>
                        </m:r>
                        <m:r>
                          <a:rPr lang="x-IV_mathan" i="1">
                            <a:latin typeface="Cambria Math" panose="02040503050406030204" pitchFamily="18" charset="0"/>
                          </a:rPr>
                          <m:t> </m:t>
                        </m:r>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𝑑</m:t>
                            </m:r>
                          </m:e>
                          <m:sub>
                            <m:r>
                              <a:rPr lang="x-IV_mathan">
                                <a:latin typeface="Cambria Math" panose="02040503050406030204" pitchFamily="18" charset="0"/>
                              </a:rPr>
                              <m:t>1</m:t>
                            </m:r>
                          </m:sub>
                        </m:sSub>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smtClean="0">
                                <a:latin typeface="Cambria Math" panose="02040503050406030204" pitchFamily="18" charset="0"/>
                              </a:rPr>
                              <m:t>𝑒</m:t>
                            </m:r>
                          </m:e>
                          <m:sub>
                            <m:r>
                              <a:rPr lang="x-IV_mathan">
                                <a:latin typeface="Cambria Math" panose="02040503050406030204" pitchFamily="18" charset="0"/>
                              </a:rPr>
                              <m:t>1</m:t>
                            </m:r>
                          </m:sub>
                        </m:sSub>
                      </m:e>
                    </m:func>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𝑣</m:t>
                        </m:r>
                      </m:e>
                      <m:sub>
                        <m:r>
                          <a:rPr lang="x-IV_mathan">
                            <a:latin typeface="Cambria Math" panose="02040503050406030204" pitchFamily="18" charset="0"/>
                          </a:rPr>
                          <m:t>1</m:t>
                        </m:r>
                      </m:sub>
                    </m:sSub>
                    <m:r>
                      <a:rPr lang="x-IV_mathan">
                        <a:latin typeface="Cambria Math" panose="02040503050406030204" pitchFamily="18" charset="0"/>
                      </a:rPr>
                      <m:t>)</m:t>
                    </m:r>
                    <m:r>
                      <a:rPr lang="x-IV_mathan" i="1">
                        <a:latin typeface="Cambria Math" panose="02040503050406030204" pitchFamily="18" charset="0"/>
                      </a:rPr>
                      <m:t> </m:t>
                    </m:r>
                    <m:r>
                      <a:rPr lang="x-IV_mathan">
                        <a:latin typeface="Cambria Math" panose="02040503050406030204" pitchFamily="18" charset="0"/>
                      </a:rPr>
                      <m:t>)</m:t>
                    </m:r>
                  </m:oMath>
                </a14:m>
                <a:r>
                  <a:rPr lang="en-US" dirty="0"/>
                  <a:t> </a:t>
                </a:r>
                <a:r>
                  <a:rPr lang="en-US" dirty="0" err="1"/>
                  <a:t>Estimat</a:t>
                </a:r>
                <a:r>
                  <a:rPr lang="en-US" dirty="0"/>
                  <a:t> </a:t>
                </a:r>
                <a:r>
                  <a:rPr lang="en-US" dirty="0" err="1"/>
                  <a:t>för</a:t>
                </a:r>
                <a:r>
                  <a:rPr lang="en-US" dirty="0"/>
                  <a:t> </a:t>
                </a:r>
                <a:r>
                  <a:rPr lang="en-US" dirty="0" err="1"/>
                  <a:t>relativ</a:t>
                </a:r>
                <a:r>
                  <a:rPr lang="en-US" dirty="0"/>
                  <a:t> hazard.</a:t>
                </a:r>
              </a:p>
              <a:p>
                <a:pPr marL="285750" indent="-285750">
                  <a:buFont typeface="Arial" panose="020B0604020202020204" pitchFamily="34" charset="0"/>
                  <a:buChar char="•"/>
                </a:pPr>
                <a14:m>
                  <m:oMath xmlns:m="http://schemas.openxmlformats.org/officeDocument/2006/math">
                    <m:func>
                      <m:funcPr>
                        <m:ctrlPr>
                          <a:rPr lang="x-IV_mathan" i="1">
                            <a:latin typeface="Cambria Math" panose="02040503050406030204" pitchFamily="18" charset="0"/>
                          </a:rPr>
                        </m:ctrlPr>
                      </m:funcPr>
                      <m:fName>
                        <m:r>
                          <m:rPr>
                            <m:sty m:val="p"/>
                          </m:rPr>
                          <a:rPr lang="x-IV_mathan">
                            <a:latin typeface="Cambria Math" panose="02040503050406030204" pitchFamily="18" charset="0"/>
                          </a:rPr>
                          <m:t>exp</m:t>
                        </m:r>
                      </m:fName>
                      <m:e>
                        <m:r>
                          <a:rPr lang="x-IV_mathan">
                            <a:latin typeface="Cambria Math" panose="02040503050406030204" pitchFamily="18" charset="0"/>
                          </a:rPr>
                          <m:t>(</m:t>
                        </m:r>
                        <m:r>
                          <a:rPr lang="x-IV_mathan" i="1">
                            <a:latin typeface="Cambria Math" panose="02040503050406030204" pitchFamily="18" charset="0"/>
                          </a:rPr>
                          <m:t> </m:t>
                        </m:r>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𝑑</m:t>
                            </m:r>
                          </m:e>
                          <m:sub>
                            <m:r>
                              <a:rPr lang="x-IV_mathan">
                                <a:latin typeface="Cambria Math" panose="02040503050406030204" pitchFamily="18" charset="0"/>
                              </a:rPr>
                              <m:t>1</m:t>
                            </m:r>
                          </m:sub>
                        </m:sSub>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𝑒</m:t>
                            </m:r>
                          </m:e>
                          <m:sub>
                            <m:r>
                              <a:rPr lang="x-IV_mathan">
                                <a:latin typeface="Cambria Math" panose="02040503050406030204" pitchFamily="18" charset="0"/>
                              </a:rPr>
                              <m:t>1</m:t>
                            </m:r>
                          </m:sub>
                        </m:sSub>
                      </m:e>
                    </m:func>
                    <m:r>
                      <a:rPr lang="x-IV_mathan">
                        <a:latin typeface="Cambria Math" panose="02040503050406030204" pitchFamily="18" charset="0"/>
                      </a:rPr>
                      <m:t>)/</m:t>
                    </m:r>
                    <m:sSub>
                      <m:sSubPr>
                        <m:ctrlPr>
                          <a:rPr lang="x-IV_mathan" i="1">
                            <a:latin typeface="Cambria Math" panose="02040503050406030204" pitchFamily="18" charset="0"/>
                          </a:rPr>
                        </m:ctrlPr>
                      </m:sSubPr>
                      <m:e>
                        <m:r>
                          <a:rPr lang="x-IV_mathan">
                            <a:latin typeface="Cambria Math" panose="02040503050406030204" pitchFamily="18" charset="0"/>
                          </a:rPr>
                          <m:t>𝑣</m:t>
                        </m:r>
                      </m:e>
                      <m:sub>
                        <m:r>
                          <a:rPr lang="x-IV_mathan">
                            <a:latin typeface="Cambria Math" panose="02040503050406030204" pitchFamily="18" charset="0"/>
                          </a:rPr>
                          <m:t>1</m:t>
                        </m:r>
                      </m:sub>
                    </m:sSub>
                    <m:r>
                      <a:rPr lang="x-IV_mathan" i="1">
                        <a:latin typeface="Cambria Math" panose="02040503050406030204" pitchFamily="18" charset="0"/>
                      </a:rPr>
                      <m:t> </m:t>
                    </m:r>
                    <m:r>
                      <a:rPr lang="sv-SE" b="0" i="1" smtClean="0">
                        <a:latin typeface="Cambria Math" panose="02040503050406030204" pitchFamily="18" charset="0"/>
                      </a:rPr>
                      <m:t>±</m:t>
                    </m:r>
                    <m:d>
                      <m:dPr>
                        <m:ctrlPr>
                          <a:rPr lang="sv-SE" b="0" i="1" smtClean="0">
                            <a:latin typeface="Cambria Math" panose="02040503050406030204" pitchFamily="18" charset="0"/>
                          </a:rPr>
                        </m:ctrlPr>
                      </m:dPr>
                      <m:e>
                        <m:f>
                          <m:fPr>
                            <m:ctrlPr>
                              <a:rPr lang="sv-SE" b="0" i="1" smtClean="0">
                                <a:latin typeface="Cambria Math" panose="02040503050406030204" pitchFamily="18" charset="0"/>
                              </a:rPr>
                            </m:ctrlPr>
                          </m:fPr>
                          <m:num>
                            <m:r>
                              <a:rPr lang="sv-SE" b="0" i="1" smtClean="0">
                                <a:latin typeface="Cambria Math" panose="02040503050406030204" pitchFamily="18" charset="0"/>
                              </a:rPr>
                              <m:t>1.96</m:t>
                            </m:r>
                          </m:num>
                          <m:den>
                            <m:rad>
                              <m:radPr>
                                <m:degHide m:val="on"/>
                                <m:ctrlPr>
                                  <a:rPr lang="sv-SE" b="0" i="1" smtClean="0">
                                    <a:latin typeface="Cambria Math" panose="02040503050406030204" pitchFamily="18" charset="0"/>
                                  </a:rPr>
                                </m:ctrlPr>
                              </m:radPr>
                              <m:deg/>
                              <m:e>
                                <m:sSub>
                                  <m:sSubPr>
                                    <m:ctrlPr>
                                      <a:rPr lang="sv-SE" b="0" i="1" smtClean="0">
                                        <a:latin typeface="Cambria Math" panose="02040503050406030204" pitchFamily="18" charset="0"/>
                                      </a:rPr>
                                    </m:ctrlPr>
                                  </m:sSubPr>
                                  <m:e>
                                    <m:r>
                                      <a:rPr lang="sv-SE" b="0" i="1" smtClean="0">
                                        <a:latin typeface="Cambria Math" panose="02040503050406030204" pitchFamily="18" charset="0"/>
                                      </a:rPr>
                                      <m:t>𝑣</m:t>
                                    </m:r>
                                  </m:e>
                                  <m:sub>
                                    <m:r>
                                      <a:rPr lang="sv-SE" b="0" i="1" smtClean="0">
                                        <a:latin typeface="Cambria Math" panose="02040503050406030204" pitchFamily="18" charset="0"/>
                                      </a:rPr>
                                      <m:t>1</m:t>
                                    </m:r>
                                  </m:sub>
                                </m:sSub>
                              </m:e>
                            </m:rad>
                          </m:den>
                        </m:f>
                      </m:e>
                    </m:d>
                    <m:r>
                      <a:rPr lang="sv-SE" b="0" i="1" smtClean="0">
                        <a:latin typeface="Cambria Math" panose="02040503050406030204" pitchFamily="18" charset="0"/>
                      </a:rPr>
                      <m:t>)  </m:t>
                    </m:r>
                  </m:oMath>
                </a14:m>
                <a:r>
                  <a:rPr lang="en-US" dirty="0"/>
                  <a:t>95% </a:t>
                </a:r>
                <a:r>
                  <a:rPr lang="en-US" dirty="0" err="1"/>
                  <a:t>konfidensintervall</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3" name="Text Placeholder 2">
                <a:extLst>
                  <a:ext uri="{FF2B5EF4-FFF2-40B4-BE49-F238E27FC236}">
                    <a16:creationId xmlns:a16="http://schemas.microsoft.com/office/drawing/2014/main" id="{715620AA-DB95-4F2A-BB78-312AF47A47B0}"/>
                  </a:ext>
                </a:extLst>
              </p:cNvPr>
              <p:cNvSpPr>
                <a:spLocks noGrp="1" noRot="1" noChangeAspect="1" noMove="1" noResize="1" noEditPoints="1" noAdjustHandles="1" noChangeArrowheads="1" noChangeShapeType="1" noTextEdit="1"/>
              </p:cNvSpPr>
              <p:nvPr>
                <p:ph type="body" sz="quarter" idx="11"/>
              </p:nvPr>
            </p:nvSpPr>
            <p:spPr>
              <a:xfrm>
                <a:off x="237600" y="1237096"/>
                <a:ext cx="7056000" cy="3078425"/>
              </a:xfrm>
              <a:blipFill>
                <a:blip r:embed="rId3"/>
                <a:stretch>
                  <a:fillRect l="-605" t="-11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248CC26-AF3F-46A8-9528-E9FA55B7747E}"/>
              </a:ext>
            </a:extLst>
          </p:cNvPr>
          <p:cNvSpPr>
            <a:spLocks noGrp="1"/>
          </p:cNvSpPr>
          <p:nvPr>
            <p:ph type="sldNum" sz="quarter" idx="4"/>
          </p:nvPr>
        </p:nvSpPr>
        <p:spPr/>
        <p:txBody>
          <a:bodyPr/>
          <a:lstStyle/>
          <a:p>
            <a:fld id="{3C4F54F3-C349-4609-AFEE-01462D5C7942}" type="slidenum">
              <a:rPr lang="en-GB" smtClean="0"/>
              <a:pPr/>
              <a:t>9</a:t>
            </a:fld>
            <a:endParaRPr lang="en-GB" dirty="0"/>
          </a:p>
        </p:txBody>
      </p:sp>
    </p:spTree>
    <p:extLst>
      <p:ext uri="{BB962C8B-B14F-4D97-AF65-F5344CB8AC3E}">
        <p14:creationId xmlns:p14="http://schemas.microsoft.com/office/powerpoint/2010/main" val="2474321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2E14A555-39E0-6043-81F6-2A1020966FF9}"/>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548DD855-D4F5-C140-8E62-5E9C7E83AC73}"/>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F859A2E0-7DA1-7646-9600-5BD0D29A3DDD}"/>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615A65BA-BBA0-B148-8D15-74EA144B5FA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3288</TotalTime>
  <Words>511</Words>
  <Application>Microsoft Office PowerPoint</Application>
  <PresentationFormat>On-screen Show (16:9)</PresentationFormat>
  <Paragraphs>93</Paragraphs>
  <Slides>15</Slides>
  <Notes>15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15</vt:i4>
      </vt:variant>
    </vt:vector>
  </HeadingPairs>
  <TitlesOfParts>
    <vt:vector size="22" baseType="lpstr">
      <vt:lpstr>Arial</vt:lpstr>
      <vt:lpstr>Calibri</vt:lpstr>
      <vt:lpstr>Cambria Math</vt:lpstr>
      <vt:lpstr>AZ Cover Slide Options</vt:lpstr>
      <vt:lpstr>AZ Divider Slide Options</vt:lpstr>
      <vt:lpstr>AZ Divider Slide Options - Colours</vt:lpstr>
      <vt:lpstr>AZ General Master Slide Options</vt:lpstr>
      <vt:lpstr>Statistik inom läkemedelsutveckling</vt:lpstr>
      <vt:lpstr>Läkemedelsutvecklingens kliniska faser</vt:lpstr>
      <vt:lpstr>Fas 1</vt:lpstr>
      <vt:lpstr>Fas 2</vt:lpstr>
      <vt:lpstr>Fas 3</vt:lpstr>
      <vt:lpstr>Fas 4</vt:lpstr>
      <vt:lpstr>Exempel på studiedesign - utfallsstudie</vt:lpstr>
      <vt:lpstr>Definitioner</vt:lpstr>
      <vt:lpstr>Hypotesprövning</vt:lpstr>
      <vt:lpstr>Stickprovsberäkning</vt:lpstr>
      <vt:lpstr>Statistikerns roll</vt:lpstr>
      <vt:lpstr>När en studie förbereds:</vt:lpstr>
      <vt:lpstr>Under en studies gång</vt:lpstr>
      <vt:lpstr>När en studie läser ut</vt:lpstr>
      <vt:lpstr>Referenser / resurser för vidare läsning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Birve, Filip</dc:creator>
  <cp:keywords>16:9</cp:keywords>
  <dc:description>v1.0</dc:description>
  <cp:lastModifiedBy>Birve, Filip</cp:lastModifiedBy>
  <cp:revision>73</cp:revision>
  <cp:lastPrinted>2018-03-07T14:46:57Z</cp:lastPrinted>
  <dcterms:created xsi:type="dcterms:W3CDTF">2019-10-08T13:36:18Z</dcterms:created>
  <dcterms:modified xsi:type="dcterms:W3CDTF">2019-11-05T08:54:02Z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