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8" r:id="rId3"/>
    <p:sldId id="269" r:id="rId4"/>
    <p:sldId id="272" r:id="rId5"/>
    <p:sldId id="270" r:id="rId6"/>
    <p:sldId id="274" r:id="rId7"/>
    <p:sldId id="271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Lärkäng" initials="RL" lastIdx="1" clrIdx="0">
    <p:extLst>
      <p:ext uri="{19B8F6BF-5375-455C-9EA6-DF929625EA0E}">
        <p15:presenceInfo xmlns:p15="http://schemas.microsoft.com/office/powerpoint/2012/main" userId="6eb0a1f46b9d97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" y="9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67" d="100"/>
          <a:sy n="67" d="100"/>
        </p:scale>
        <p:origin x="2613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56AE-A93A-4B1A-9237-700A37B0BAB2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D2216-EDF0-474A-A77B-F5B6BBD8FB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7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38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95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82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65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3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4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66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03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D2216-EDF0-474A-A77B-F5B6BBD8FBA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40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2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7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3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1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7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81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10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9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41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529553-A807-446B-9807-4CAD82DF8900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BDE492-9140-4D41-B19A-5C58FB959868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9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FDF61-479F-4E1B-A604-0FB331916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forska i matematik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3A38770-01E6-4972-9FD2-A7A3D7CDE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Richard Lärkäng</a:t>
            </a:r>
          </a:p>
          <a:p>
            <a:r>
              <a:rPr lang="sv-SE" dirty="0"/>
              <a:t>Biträdande lektor i matematik</a:t>
            </a:r>
          </a:p>
          <a:p>
            <a:r>
              <a:rPr lang="sv-SE" dirty="0"/>
              <a:t>GU/Chalmers</a:t>
            </a:r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C08F6A-B356-4FE2-8FCE-BD85603F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75" y="4761782"/>
            <a:ext cx="5251123" cy="4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2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A98083-C2AB-439F-AFA3-8DF486AE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Doktorera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E163F1-1BC2-4CBE-897B-FBF6320F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5 år</a:t>
            </a:r>
          </a:p>
          <a:p>
            <a:pPr lvl="1"/>
            <a:r>
              <a:rPr lang="sv-SE" dirty="0"/>
              <a:t>40% forskning, skriver avhandling, ofta ca 3-5 artiklar, totalt 100-300 sidor.</a:t>
            </a:r>
          </a:p>
          <a:p>
            <a:pPr lvl="1"/>
            <a:r>
              <a:rPr lang="sv-SE" dirty="0"/>
              <a:t>40% kurser</a:t>
            </a:r>
          </a:p>
          <a:p>
            <a:pPr lvl="1"/>
            <a:r>
              <a:rPr lang="sv-SE" dirty="0"/>
              <a:t>20% undervisning, oftast övningsledare.</a:t>
            </a:r>
          </a:p>
        </p:txBody>
      </p:sp>
    </p:spTree>
    <p:extLst>
      <p:ext uri="{BB962C8B-B14F-4D97-AF65-F5344CB8AC3E}">
        <p14:creationId xmlns:p14="http://schemas.microsoft.com/office/powerpoint/2010/main" val="184122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B79CA-8F02-4FD5-A4E4-17E92BA5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Postdoc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86712D-2F34-44A0-B0EE-045BC3D8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Nödvändigt om vill fortsätta i akademin, ”måste” vara någon annanstans</a:t>
            </a:r>
          </a:p>
          <a:p>
            <a:r>
              <a:rPr lang="sv-SE" dirty="0"/>
              <a:t>I Europa oftast mest forskning</a:t>
            </a:r>
          </a:p>
          <a:p>
            <a:r>
              <a:rPr lang="sv-SE" dirty="0"/>
              <a:t>I USA ofta mycket undervisning</a:t>
            </a:r>
          </a:p>
        </p:txBody>
      </p:sp>
    </p:spTree>
    <p:extLst>
      <p:ext uri="{BB962C8B-B14F-4D97-AF65-F5344CB8AC3E}">
        <p14:creationId xmlns:p14="http://schemas.microsoft.com/office/powerpoint/2010/main" val="147968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B3702-7779-4401-B46C-E9686067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81C67B-C303-4464-874D-D7D1CBC4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Utlysta tjänster</a:t>
            </a:r>
          </a:p>
          <a:p>
            <a:pPr lvl="1"/>
            <a:r>
              <a:rPr lang="sv-SE" dirty="0"/>
              <a:t>Många sökande</a:t>
            </a:r>
          </a:p>
          <a:p>
            <a:pPr lvl="1"/>
            <a:r>
              <a:rPr lang="sv-SE" dirty="0"/>
              <a:t>Inte ovanligt behöver 5-10 års erfarenhet efter doktorsexamen</a:t>
            </a:r>
          </a:p>
          <a:p>
            <a:r>
              <a:rPr lang="sv-SE" dirty="0"/>
              <a:t>Etableringsbidrag från Vetenskapsrådet</a:t>
            </a:r>
          </a:p>
          <a:p>
            <a:pPr lvl="1"/>
            <a:r>
              <a:rPr lang="sv-SE" dirty="0"/>
              <a:t>Biträdande lektor. Tidsbegränsad 4 år, utvärdering i slutet om blir fast tjänst</a:t>
            </a:r>
          </a:p>
          <a:p>
            <a:pPr lvl="1"/>
            <a:r>
              <a:rPr lang="sv-SE" dirty="0"/>
              <a:t>Mycket tid för forskning (75%)</a:t>
            </a:r>
          </a:p>
          <a:p>
            <a:r>
              <a:rPr lang="sv-SE" dirty="0"/>
              <a:t>Efter hand mer undervisning (uppskattning 40-90%)</a:t>
            </a:r>
          </a:p>
        </p:txBody>
      </p:sp>
    </p:spTree>
    <p:extLst>
      <p:ext uri="{BB962C8B-B14F-4D97-AF65-F5344CB8AC3E}">
        <p14:creationId xmlns:p14="http://schemas.microsoft.com/office/powerpoint/2010/main" val="66103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1A53B-A857-42E3-995B-E4C6D5FF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man som forskare?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8CA648-C05D-44B3-8807-AAC28AD0D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Forskar</a:t>
            </a:r>
          </a:p>
          <a:p>
            <a:pPr lvl="1"/>
            <a:r>
              <a:rPr lang="sv-SE" dirty="0"/>
              <a:t>Upptäcker och bevisar resultat</a:t>
            </a:r>
          </a:p>
          <a:p>
            <a:pPr lvl="1"/>
            <a:r>
              <a:rPr lang="sv-SE" dirty="0"/>
              <a:t>Presenterar sin forskning (skriver artiklar, ger föredrag) </a:t>
            </a:r>
          </a:p>
          <a:p>
            <a:r>
              <a:rPr lang="sv-SE" dirty="0"/>
              <a:t>Fördjupar sig</a:t>
            </a:r>
          </a:p>
          <a:p>
            <a:pPr lvl="1"/>
            <a:r>
              <a:rPr lang="sv-SE" dirty="0"/>
              <a:t>Går på seminarium, åker på konferenser</a:t>
            </a:r>
          </a:p>
          <a:p>
            <a:pPr lvl="1"/>
            <a:r>
              <a:rPr lang="sv-SE" dirty="0"/>
              <a:t>Läser böcker, artiklar, …</a:t>
            </a:r>
          </a:p>
          <a:p>
            <a:r>
              <a:rPr lang="sv-SE" dirty="0"/>
              <a:t>Undervisar</a:t>
            </a:r>
          </a:p>
          <a:p>
            <a:pPr lvl="1"/>
            <a:r>
              <a:rPr lang="sv-SE" dirty="0"/>
              <a:t>Grundnivå</a:t>
            </a:r>
          </a:p>
          <a:p>
            <a:pPr lvl="1"/>
            <a:r>
              <a:rPr lang="sv-SE" dirty="0"/>
              <a:t>Master/doktorandkurser</a:t>
            </a:r>
          </a:p>
          <a:p>
            <a:r>
              <a:rPr lang="sv-SE" dirty="0"/>
              <a:t>Handleder</a:t>
            </a:r>
          </a:p>
          <a:p>
            <a:pPr lvl="1"/>
            <a:r>
              <a:rPr lang="sv-SE" dirty="0"/>
              <a:t>Kandidat/masteruppsatser</a:t>
            </a:r>
          </a:p>
          <a:p>
            <a:pPr lvl="1"/>
            <a:r>
              <a:rPr lang="sv-SE" dirty="0"/>
              <a:t>Doktorander</a:t>
            </a:r>
          </a:p>
          <a:p>
            <a:r>
              <a:rPr lang="sv-SE" dirty="0"/>
              <a:t>Administration</a:t>
            </a:r>
          </a:p>
          <a:p>
            <a:pPr lvl="1"/>
            <a:r>
              <a:rPr lang="sv-SE" dirty="0"/>
              <a:t>Söka bidrag</a:t>
            </a:r>
          </a:p>
          <a:p>
            <a:pPr lvl="1"/>
            <a:r>
              <a:rPr lang="sv-SE" dirty="0"/>
              <a:t>Ordna seminarier</a:t>
            </a:r>
          </a:p>
          <a:p>
            <a:pPr lvl="1"/>
            <a:r>
              <a:rPr lang="sv-SE" dirty="0"/>
              <a:t>Ordna konferenser</a:t>
            </a:r>
          </a:p>
        </p:txBody>
      </p:sp>
    </p:spTree>
    <p:extLst>
      <p:ext uri="{BB962C8B-B14F-4D97-AF65-F5344CB8AC3E}">
        <p14:creationId xmlns:p14="http://schemas.microsoft.com/office/powerpoint/2010/main" val="419529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521DD-872B-4A32-B15F-C8B9C528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925A1F-DCEB-4955-A111-B262D83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Får tänka på och studera matematik i olika former stor del av tiden</a:t>
            </a:r>
          </a:p>
          <a:p>
            <a:r>
              <a:rPr lang="sv-SE" dirty="0"/>
              <a:t>Väldigt kreativt och fritt</a:t>
            </a:r>
          </a:p>
          <a:p>
            <a:pPr lvl="1"/>
            <a:r>
              <a:rPr lang="sv-SE" dirty="0"/>
              <a:t>Vad forskar om</a:t>
            </a:r>
          </a:p>
          <a:p>
            <a:pPr lvl="1"/>
            <a:r>
              <a:rPr lang="sv-SE" dirty="0"/>
              <a:t>Vad fokuserar på</a:t>
            </a:r>
          </a:p>
          <a:p>
            <a:pPr lvl="1"/>
            <a:r>
              <a:rPr lang="sv-SE" dirty="0"/>
              <a:t>Var, när och hur arbetar</a:t>
            </a:r>
          </a:p>
          <a:p>
            <a:pPr lvl="1"/>
            <a:endParaRPr lang="sv-SE" dirty="0"/>
          </a:p>
          <a:p>
            <a:r>
              <a:rPr lang="sv-SE" dirty="0"/>
              <a:t>Goda möjligheter gå till industrin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34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1117A-AFA3-4EE5-B519-36264DCB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A7C30-1EEC-4E18-9BC7-4A2F6546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Få jobb, ofta hög konkurrens</a:t>
            </a:r>
          </a:p>
          <a:p>
            <a:r>
              <a:rPr lang="sv-SE" dirty="0"/>
              <a:t>Påtvingad rörlighet</a:t>
            </a:r>
          </a:p>
          <a:p>
            <a:r>
              <a:rPr lang="sv-SE" dirty="0"/>
              <a:t>Långa perioder utan framsteg</a:t>
            </a:r>
          </a:p>
          <a:p>
            <a:r>
              <a:rPr lang="sv-SE" dirty="0"/>
              <a:t>Press att prestera</a:t>
            </a:r>
          </a:p>
          <a:p>
            <a:r>
              <a:rPr lang="sv-SE" dirty="0"/>
              <a:t>Lång tid med tidsbegränsade anställningar</a:t>
            </a:r>
          </a:p>
          <a:p>
            <a:r>
              <a:rPr lang="sv-SE" dirty="0"/>
              <a:t>Lång väntetid för svar på ansökningar, ofta 6-12 månader</a:t>
            </a:r>
          </a:p>
        </p:txBody>
      </p:sp>
    </p:spTree>
    <p:extLst>
      <p:ext uri="{BB962C8B-B14F-4D97-AF65-F5344CB8AC3E}">
        <p14:creationId xmlns:p14="http://schemas.microsoft.com/office/powerpoint/2010/main" val="210741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6420C-8566-4404-84F5-2699162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B57C9B-FF9B-4C07-AD13-C51CA5D4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Grundförutsättning: passion för matematik.</a:t>
            </a:r>
          </a:p>
          <a:p>
            <a:r>
              <a:rPr lang="sv-SE" dirty="0"/>
              <a:t>Helst gilla, eller </a:t>
            </a:r>
            <a:r>
              <a:rPr lang="sv-SE" dirty="0" err="1"/>
              <a:t>iaf</a:t>
            </a:r>
            <a:r>
              <a:rPr lang="sv-SE" dirty="0"/>
              <a:t> tycka ok med undervisning.</a:t>
            </a:r>
          </a:p>
          <a:p>
            <a:r>
              <a:rPr lang="sv-SE" dirty="0"/>
              <a:t>Vara beredd att röra på sig, </a:t>
            </a:r>
            <a:r>
              <a:rPr lang="sv-SE" dirty="0" err="1"/>
              <a:t>iaf</a:t>
            </a:r>
            <a:r>
              <a:rPr lang="sv-SE" dirty="0"/>
              <a:t> under en tid.</a:t>
            </a:r>
          </a:p>
          <a:p>
            <a:endParaRPr lang="sv-SE" dirty="0"/>
          </a:p>
          <a:p>
            <a:r>
              <a:rPr lang="sv-SE" dirty="0"/>
              <a:t>Kan pröva karriär inom akademin, leder ofta till bra möjligheter göra annat. Svårare (men inte omöjligt) gå från industrin till akademin.</a:t>
            </a:r>
          </a:p>
        </p:txBody>
      </p:sp>
    </p:spTree>
    <p:extLst>
      <p:ext uri="{BB962C8B-B14F-4D97-AF65-F5344CB8AC3E}">
        <p14:creationId xmlns:p14="http://schemas.microsoft.com/office/powerpoint/2010/main" val="140692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237BF-996B-4447-9227-80904DE6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Drömjobb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4E7B65-CC2A-496C-93AC-3A1E03AA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Många nackdelar, </a:t>
            </a:r>
            <a:r>
              <a:rPr lang="sv-SE" b="1" i="1" dirty="0"/>
              <a:t>men</a:t>
            </a:r>
            <a:r>
              <a:rPr lang="sv-SE" dirty="0"/>
              <a:t>:</a:t>
            </a:r>
          </a:p>
          <a:p>
            <a:r>
              <a:rPr lang="sv-SE" dirty="0"/>
              <a:t>totalt sett kan inte tänka mig jobb som passar mig bättre.</a:t>
            </a:r>
          </a:p>
        </p:txBody>
      </p:sp>
    </p:spTree>
    <p:extLst>
      <p:ext uri="{BB962C8B-B14F-4D97-AF65-F5344CB8AC3E}">
        <p14:creationId xmlns:p14="http://schemas.microsoft.com/office/powerpoint/2010/main" val="159839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0E63A-E4F0-4456-A2DB-A0AEABA4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man forska om i matematik?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72A2B2-1253-4448-A44B-E76E1C55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Mina huvudforskningsområden:</a:t>
            </a:r>
          </a:p>
          <a:p>
            <a:pPr lvl="1"/>
            <a:r>
              <a:rPr lang="sv-SE" sz="2800" dirty="0"/>
              <a:t>Komplex analys, komplex geometri</a:t>
            </a:r>
          </a:p>
          <a:p>
            <a:pPr lvl="1"/>
            <a:r>
              <a:rPr lang="sv-SE" sz="2800" dirty="0"/>
              <a:t>Singulariteter</a:t>
            </a:r>
          </a:p>
        </p:txBody>
      </p:sp>
    </p:spTree>
    <p:extLst>
      <p:ext uri="{BB962C8B-B14F-4D97-AF65-F5344CB8AC3E}">
        <p14:creationId xmlns:p14="http://schemas.microsoft.com/office/powerpoint/2010/main" val="37394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443B79-38AF-4504-99BC-8CCF35CB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Komplex analys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452B1F4-78BB-495C-AEC4-999860CD9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v-SE" sz="1800" dirty="0"/>
                  <a:t>Derivator och integraler med komplexa tal. </a:t>
                </a:r>
              </a:p>
              <a:p>
                <a:r>
                  <a:rPr lang="sv-SE" sz="1800" dirty="0"/>
                  <a:t>Studerar funktioner som är komplext </a:t>
                </a:r>
                <a:r>
                  <a:rPr lang="sv-SE" sz="1800" dirty="0" err="1"/>
                  <a:t>deriverbara</a:t>
                </a:r>
                <a:r>
                  <a:rPr lang="sv-SE" sz="1800" dirty="0"/>
                  <a:t> (</a:t>
                </a:r>
                <a:r>
                  <a:rPr lang="sv-SE" sz="1800" i="1" dirty="0" err="1"/>
                  <a:t>holomorfa</a:t>
                </a:r>
                <a:r>
                  <a:rPr lang="sv-SE" sz="1800" dirty="0"/>
                  <a:t>)</a:t>
                </a:r>
              </a:p>
              <a:p>
                <a:r>
                  <a:rPr lang="sv-SE" sz="1800" b="1" dirty="0"/>
                  <a:t>Ex:</a:t>
                </a:r>
                <a:r>
                  <a:rPr lang="sv-SE" sz="1800" b="1" i="1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sv-SE" b="1" i="1" dirty="0"/>
              </a:p>
              <a:p>
                <a:pPr lvl="1"/>
                <a:r>
                  <a:rPr lang="sv-SE" i="1" dirty="0"/>
                  <a:t>Polynom i </a:t>
                </a:r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v-SE" i="1" dirty="0"/>
                  <a:t>, </a:t>
                </a:r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sv-S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sv-S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v-SE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sv-SE" i="1" dirty="0"/>
              </a:p>
              <a:p>
                <a:pPr lvl="1"/>
                <a:r>
                  <a:rPr lang="sv-SE" i="1" dirty="0"/>
                  <a:t>Exponentialfunktionen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sv-S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sv-S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v-SE" i="1" dirty="0"/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F452B1F4-78BB-495C-AEC4-999860CD9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5" t="-15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2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BF14E-774A-4D7C-BE6E-8E96EBF1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Komplex geometri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B7814A-1681-4DA4-A243-F421A364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432385" cy="4023360"/>
          </a:xfrm>
        </p:spPr>
        <p:txBody>
          <a:bodyPr>
            <a:normAutofit/>
          </a:bodyPr>
          <a:lstStyle/>
          <a:p>
            <a:r>
              <a:rPr lang="sv-SE" dirty="0"/>
              <a:t>Geometriska objekt definierade med hjälp av </a:t>
            </a:r>
            <a:r>
              <a:rPr lang="sv-SE" dirty="0" err="1"/>
              <a:t>holomorfa</a:t>
            </a:r>
            <a:r>
              <a:rPr lang="sv-SE" dirty="0"/>
              <a:t> funktioner.</a:t>
            </a:r>
          </a:p>
          <a:p>
            <a:pPr marL="201168" lvl="1" indent="0">
              <a:buNone/>
            </a:pPr>
            <a:r>
              <a:rPr lang="sv-SE" sz="2200" b="1" i="1" dirty="0"/>
              <a:t>Ex:</a:t>
            </a:r>
          </a:p>
          <a:p>
            <a:pPr marL="201168" lvl="1" indent="0">
              <a:buNone/>
            </a:pPr>
            <a:endParaRPr lang="sv-SE" sz="2200" b="1" i="1" dirty="0"/>
          </a:p>
          <a:p>
            <a:pPr lvl="1"/>
            <a:endParaRPr lang="sv-SE" sz="2200" i="1" dirty="0"/>
          </a:p>
          <a:p>
            <a:pPr lvl="1"/>
            <a:endParaRPr lang="sv-SE" sz="2200" i="1" dirty="0"/>
          </a:p>
          <a:p>
            <a:pPr lvl="1"/>
            <a:endParaRPr lang="sv-SE" sz="220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E331E2-B3AC-4BC5-A66E-4A37C99F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22" y="3486286"/>
            <a:ext cx="2217274" cy="228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 6">
                <a:extLst>
                  <a:ext uri="{FF2B5EF4-FFF2-40B4-BE49-F238E27FC236}">
                    <a16:creationId xmlns:a16="http://schemas.microsoft.com/office/drawing/2014/main" id="{F8C94A7B-B46F-42BC-A5E3-A33FEC5392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499390"/>
                  </p:ext>
                </p:extLst>
              </p:nvPr>
            </p:nvGraphicFramePr>
            <p:xfrm>
              <a:off x="1401665" y="2582220"/>
              <a:ext cx="9153546" cy="118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6773">
                      <a:extLst>
                        <a:ext uri="{9D8B030D-6E8A-4147-A177-3AD203B41FA5}">
                          <a16:colId xmlns:a16="http://schemas.microsoft.com/office/drawing/2014/main" val="968385906"/>
                        </a:ext>
                      </a:extLst>
                    </a:gridCol>
                    <a:gridCol w="4576773">
                      <a:extLst>
                        <a:ext uri="{9D8B030D-6E8A-4147-A177-3AD203B41FA5}">
                          <a16:colId xmlns:a16="http://schemas.microsoft.com/office/drawing/2014/main" val="20690104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800" dirty="0"/>
                            <a:t>En (komplex) kon</a:t>
                          </a:r>
                          <a:r>
                            <a:rPr lang="sv-SE" sz="1800" i="1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sepChr m:val="∣"/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ℂ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sv-SE" sz="18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sv-SE" sz="1800" i="1" dirty="0"/>
                        </a:p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v-SE" sz="1800" dirty="0"/>
                            <a:t>Den tvådimensionella (reella) sfären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lit/>
                                </m:rP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d>
                                <m:dPr>
                                  <m:ctrlP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sv-SE" sz="18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sv-SE" sz="1800" i="1" dirty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v-SE" sz="1800" i="1">
                                  <a:latin typeface="Cambria Math" panose="02040503050406030204" pitchFamily="18" charset="0"/>
                                </a:rPr>
                                <m:t>=1} </m:t>
                              </m:r>
                            </m:oMath>
                          </a14:m>
                          <a:endParaRPr lang="sv-SE" sz="1800" dirty="0"/>
                        </a:p>
                        <a:p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7544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 6">
                <a:extLst>
                  <a:ext uri="{FF2B5EF4-FFF2-40B4-BE49-F238E27FC236}">
                    <a16:creationId xmlns:a16="http://schemas.microsoft.com/office/drawing/2014/main" id="{F8C94A7B-B46F-42BC-A5E3-A33FEC5392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499390"/>
                  </p:ext>
                </p:extLst>
              </p:nvPr>
            </p:nvGraphicFramePr>
            <p:xfrm>
              <a:off x="1401665" y="2582220"/>
              <a:ext cx="9153546" cy="118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6773">
                      <a:extLst>
                        <a:ext uri="{9D8B030D-6E8A-4147-A177-3AD203B41FA5}">
                          <a16:colId xmlns:a16="http://schemas.microsoft.com/office/drawing/2014/main" val="968385906"/>
                        </a:ext>
                      </a:extLst>
                    </a:gridCol>
                    <a:gridCol w="4576773">
                      <a:extLst>
                        <a:ext uri="{9D8B030D-6E8A-4147-A177-3AD203B41FA5}">
                          <a16:colId xmlns:a16="http://schemas.microsoft.com/office/drawing/2014/main" val="206901047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4"/>
                          <a:stretch>
                            <a:fillRect t="-2551" r="-99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4"/>
                          <a:stretch>
                            <a:fillRect l="-100133" t="-25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754472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Bildobjekt 8">
            <a:extLst>
              <a:ext uri="{FF2B5EF4-FFF2-40B4-BE49-F238E27FC236}">
                <a16:creationId xmlns:a16="http://schemas.microsoft.com/office/drawing/2014/main" id="{F4FCEB6C-AED2-42E7-BE1F-3E01DBFE6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89" y="3486287"/>
            <a:ext cx="1941711" cy="22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E4BFAB-E645-4993-B2CE-D1DD163A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Singulariteter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ED037-BF26-4AE3-95EC-0B681034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450535" cy="4023360"/>
          </a:xfrm>
        </p:spPr>
        <p:txBody>
          <a:bodyPr>
            <a:noAutofit/>
          </a:bodyPr>
          <a:lstStyle/>
          <a:p>
            <a:r>
              <a:rPr lang="sv-SE" sz="1800" b="1" i="1" dirty="0"/>
              <a:t>Ex: </a:t>
            </a:r>
            <a:r>
              <a:rPr lang="sv-SE" sz="1800" dirty="0"/>
              <a:t>Sfären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Ser plattare och plattare ut, desto mer man zoomar in.</a:t>
            </a:r>
          </a:p>
          <a:p>
            <a:r>
              <a:rPr lang="sv-SE" sz="1800" dirty="0"/>
              <a:t>Ett geometriskt objekt är </a:t>
            </a:r>
            <a:r>
              <a:rPr lang="sv-SE" sz="1800" i="1" dirty="0"/>
              <a:t>glatt</a:t>
            </a:r>
            <a:r>
              <a:rPr lang="sv-SE" sz="1800" dirty="0"/>
              <a:t> om ser plattare och plattare ut, desto mer man zoomar in.</a:t>
            </a:r>
          </a:p>
          <a:p>
            <a:r>
              <a:rPr lang="sv-SE" sz="1800" dirty="0"/>
              <a:t>En punkt som inte är glatt kallas en </a:t>
            </a:r>
            <a:r>
              <a:rPr lang="sv-SE" sz="1800" i="1" dirty="0"/>
              <a:t>singularitet.</a:t>
            </a:r>
          </a:p>
          <a:p>
            <a:r>
              <a:rPr lang="sv-SE" sz="1800" b="1" i="1" dirty="0"/>
              <a:t>Ex:</a:t>
            </a:r>
            <a:r>
              <a:rPr lang="sv-SE" sz="1800" dirty="0"/>
              <a:t> Konen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Om zoomar in vid spetsen, ser inte plattare ut oavsett hur mycket zoomar in.</a:t>
            </a:r>
            <a:endParaRPr lang="sv-SE" i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6EDD3E-E696-42B3-8416-78F044A13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02" y="1236776"/>
            <a:ext cx="3856219" cy="25732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7C85650-F7BA-4D71-BB7D-D5B060AD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726946"/>
            <a:ext cx="3424898" cy="23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D8196-4B62-4C2A-BD21-E0FBD0B6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Singulariteters inflytande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100C8-6744-4805-8362-178EFF07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geometriskt objekt </a:t>
            </a:r>
            <a:r>
              <a:rPr lang="sv-SE" i="1" dirty="0"/>
              <a:t>utan singulariteter</a:t>
            </a:r>
            <a:r>
              <a:rPr lang="sv-SE" dirty="0"/>
              <a:t> kallas en </a:t>
            </a:r>
            <a:r>
              <a:rPr lang="sv-SE" b="1" i="1" dirty="0"/>
              <a:t>mångfald</a:t>
            </a:r>
            <a:r>
              <a:rPr lang="sv-SE" dirty="0"/>
              <a:t>.</a:t>
            </a:r>
          </a:p>
          <a:p>
            <a:r>
              <a:rPr lang="sv-SE" dirty="0"/>
              <a:t>Ett geometriskt objekt </a:t>
            </a:r>
            <a:r>
              <a:rPr lang="sv-SE" i="1" dirty="0"/>
              <a:t>med</a:t>
            </a:r>
            <a:r>
              <a:rPr lang="sv-SE" dirty="0"/>
              <a:t> </a:t>
            </a:r>
            <a:r>
              <a:rPr lang="sv-SE" i="1" dirty="0"/>
              <a:t>singulariteter</a:t>
            </a:r>
            <a:r>
              <a:rPr lang="sv-SE" dirty="0"/>
              <a:t> kallas en </a:t>
            </a:r>
            <a:r>
              <a:rPr lang="sv-SE" b="1" i="1" dirty="0"/>
              <a:t>singulär varietet</a:t>
            </a:r>
            <a:r>
              <a:rPr lang="sv-SE" dirty="0"/>
              <a:t>.</a:t>
            </a:r>
          </a:p>
          <a:p>
            <a:r>
              <a:rPr lang="sv-SE" dirty="0"/>
              <a:t>På mångfalder finns en rik teori för att svara på frågor som t.ex.:</a:t>
            </a:r>
            <a:br>
              <a:rPr lang="sv-SE" dirty="0"/>
            </a:br>
            <a:r>
              <a:rPr lang="sv-SE" dirty="0"/>
              <a:t>Finns det en </a:t>
            </a:r>
            <a:r>
              <a:rPr lang="sv-SE" dirty="0" err="1"/>
              <a:t>holomorf</a:t>
            </a:r>
            <a:r>
              <a:rPr lang="sv-SE" dirty="0"/>
              <a:t> funktion med som antar vissa värden i givna punkter (interpolation)</a:t>
            </a:r>
          </a:p>
          <a:p>
            <a:r>
              <a:rPr lang="sv-SE" dirty="0"/>
              <a:t>På singulära varieteter är sådan teori mycket mindre välutvecklad.</a:t>
            </a:r>
          </a:p>
          <a:p>
            <a:r>
              <a:rPr lang="sv-SE" dirty="0"/>
              <a:t>Forskar bland annat om utveckla sådan teori på singulära varieteter.</a:t>
            </a:r>
          </a:p>
        </p:txBody>
      </p:sp>
    </p:spTree>
    <p:extLst>
      <p:ext uri="{BB962C8B-B14F-4D97-AF65-F5344CB8AC3E}">
        <p14:creationId xmlns:p14="http://schemas.microsoft.com/office/powerpoint/2010/main" val="2904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4AFAF-E0EB-4BE9-BA92-199DB67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6347"/>
            <a:ext cx="10058400" cy="1450757"/>
          </a:xfrm>
        </p:spPr>
        <p:txBody>
          <a:bodyPr/>
          <a:lstStyle/>
          <a:p>
            <a:r>
              <a:rPr lang="sv-SE" dirty="0"/>
              <a:t>Forskning om singulariteter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E46C686-F6F6-4E9A-908E-8CD3BC135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80240"/>
                <a:ext cx="8230965" cy="40233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v-SE" b="1" dirty="0"/>
                  <a:t>Sats</a:t>
                </a:r>
                <a:r>
                  <a:rPr lang="sv-SE" dirty="0"/>
                  <a:t> (</a:t>
                </a:r>
                <a:r>
                  <a:rPr lang="sv-SE" dirty="0" err="1"/>
                  <a:t>Heisuke</a:t>
                </a:r>
                <a:r>
                  <a:rPr lang="sv-SE" dirty="0"/>
                  <a:t> </a:t>
                </a:r>
                <a:r>
                  <a:rPr lang="sv-SE" dirty="0" err="1"/>
                  <a:t>Hironaka</a:t>
                </a:r>
                <a:r>
                  <a:rPr lang="sv-SE" b="1" dirty="0"/>
                  <a:t>, </a:t>
                </a:r>
                <a:r>
                  <a:rPr lang="sv-SE" dirty="0"/>
                  <a:t>Upplösning av singulariteter, 1970-tal)</a:t>
                </a:r>
              </a:p>
              <a:p>
                <a:r>
                  <a:rPr lang="sv-SE" dirty="0"/>
                  <a:t>Om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är en singulär varietet så finns en mångfald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/>
                  <a:t>och en </a:t>
                </a:r>
                <a:r>
                  <a:rPr lang="sv-SE" dirty="0" err="1"/>
                  <a:t>holomorf</a:t>
                </a:r>
                <a:r>
                  <a:rPr lang="sv-SE" dirty="0"/>
                  <a:t> funktion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̃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sv-S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som har en </a:t>
                </a:r>
                <a:r>
                  <a:rPr lang="sv-SE" dirty="0" err="1"/>
                  <a:t>holomorf</a:t>
                </a:r>
                <a:r>
                  <a:rPr lang="sv-SE" dirty="0"/>
                  <a:t> invers, förutom på en ”liten” mängd.</a:t>
                </a:r>
              </a:p>
              <a:p>
                <a:r>
                  <a:rPr lang="sv-SE" b="1" i="1" dirty="0"/>
                  <a:t>Ex</a:t>
                </a:r>
                <a:r>
                  <a:rPr lang="sv-SE" dirty="0"/>
                  <a:t>: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v-SE" dirty="0"/>
                  <a:t> kon,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sv-SE" dirty="0"/>
                  <a:t> cylinder,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v-SE" dirty="0"/>
                  <a:t> kollapsar cirkel på konen till punkt.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endParaRPr lang="sv-SE" dirty="0"/>
              </a:p>
              <a:p>
                <a:r>
                  <a:rPr lang="sv-SE" dirty="0"/>
                  <a:t>Ursprungligt bevis långt (tre böcker, hundratals sidor), tekniskt. </a:t>
                </a:r>
                <a:br>
                  <a:rPr lang="sv-SE" dirty="0"/>
                </a:br>
                <a:r>
                  <a:rPr lang="sv-SE" dirty="0"/>
                  <a:t>Väsentligt förenklat/förkortat senaste 20-30 åren.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4E46C686-F6F6-4E9A-908E-8CD3BC135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80240"/>
                <a:ext cx="8230965" cy="4023360"/>
              </a:xfrm>
              <a:blipFill>
                <a:blip r:embed="rId3"/>
                <a:stretch>
                  <a:fillRect l="-667" t="-2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D06FC25A-793D-44B4-9E22-8A211D57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91" y="1797071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4E5FB1E-E59C-40D2-AF35-BF288D03E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773" y="3246264"/>
            <a:ext cx="1504927" cy="177325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CF6FF0A-CFFB-4411-A9C6-0A18EBF0C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420" y="3284504"/>
            <a:ext cx="1538096" cy="1773259"/>
          </a:xfrm>
          <a:prstGeom prst="rect">
            <a:avLst/>
          </a:prstGeom>
        </p:spPr>
      </p:pic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79A3679E-719F-4221-8FB6-E6BBC76AB5A0}"/>
              </a:ext>
            </a:extLst>
          </p:cNvPr>
          <p:cNvCxnSpPr/>
          <p:nvPr/>
        </p:nvCxnSpPr>
        <p:spPr>
          <a:xfrm>
            <a:off x="6238017" y="4152085"/>
            <a:ext cx="1086678" cy="0"/>
          </a:xfrm>
          <a:prstGeom prst="straightConnector1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4199E-2233-44EA-81AF-AC9B38DA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man som forskare i matematik?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5C89B9-5C03-467D-A230-2C2AB1B8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Främst: Bevisar satser, och skriver artiklar om det.</a:t>
            </a:r>
          </a:p>
          <a:p>
            <a:pPr marL="0" indent="0">
              <a:buNone/>
            </a:pPr>
            <a:r>
              <a:rPr lang="sv-SE" dirty="0"/>
              <a:t>Exempel, sats om att differentialekvation kan lösas på vissa singulära varieteter: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399864-E665-4E6C-A19E-37153FB4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41" y="2863968"/>
            <a:ext cx="7751318" cy="29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C0FA2-66F8-40F4-9259-CDE690A3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 karriär som forskare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9539D8-6A9C-4271-9611-835116EE3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17" name="Tabell 17">
            <a:extLst>
              <a:ext uri="{FF2B5EF4-FFF2-40B4-BE49-F238E27FC236}">
                <a16:creationId xmlns:a16="http://schemas.microsoft.com/office/drawing/2014/main" id="{6EBF7DA9-6A62-459D-9EA5-6B385E13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72082"/>
              </p:ext>
            </p:extLst>
          </p:nvPr>
        </p:nvGraphicFramePr>
        <p:xfrm>
          <a:off x="2763441" y="2104814"/>
          <a:ext cx="6665118" cy="3505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0139">
                  <a:extLst>
                    <a:ext uri="{9D8B030D-6E8A-4147-A177-3AD203B41FA5}">
                      <a16:colId xmlns:a16="http://schemas.microsoft.com/office/drawing/2014/main" val="2953301344"/>
                    </a:ext>
                  </a:extLst>
                </a:gridCol>
                <a:gridCol w="4724979">
                  <a:extLst>
                    <a:ext uri="{9D8B030D-6E8A-4147-A177-3AD203B41FA5}">
                      <a16:colId xmlns:a16="http://schemas.microsoft.com/office/drawing/2014/main" val="359945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2004-2008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Grundutbildning, Matematikprogrammet,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0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2008-2013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Forskarutbildning, doktorand,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2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2013-2016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Postdoc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v-SE" dirty="0"/>
                        <a:t>Bidrag från Vetenskapsrådet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v-SE" dirty="0"/>
                        <a:t>     2 år Wuppertal</a:t>
                      </a:r>
                      <a:r>
                        <a:rPr lang="sv-SE"/>
                        <a:t>, Tyskland, </a:t>
                      </a:r>
                      <a:r>
                        <a:rPr lang="sv-SE" dirty="0"/>
                        <a:t>1 år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61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-    Adelaide, Australien 6 månader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2013 &amp;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Gästlärare (2+7 månader),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2018-2021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Biträdande lektor,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8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2022-…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Lektor?, 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7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209940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1598</TotalTime>
  <Words>726</Words>
  <Application>Microsoft Office PowerPoint</Application>
  <PresentationFormat>Bredbild</PresentationFormat>
  <Paragraphs>133</Paragraphs>
  <Slides>17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Cambria Math</vt:lpstr>
      <vt:lpstr>Courier New</vt:lpstr>
      <vt:lpstr>Återblick</vt:lpstr>
      <vt:lpstr>Att forska i matematik</vt:lpstr>
      <vt:lpstr>Vad kan man forska om i matematik?</vt:lpstr>
      <vt:lpstr>Komplex analys</vt:lpstr>
      <vt:lpstr>Komplex geometri</vt:lpstr>
      <vt:lpstr>Singulariteter</vt:lpstr>
      <vt:lpstr>Singulariteters inflytande</vt:lpstr>
      <vt:lpstr>Forskning om singulariteter</vt:lpstr>
      <vt:lpstr>Vad gör man som forskare i matematik?</vt:lpstr>
      <vt:lpstr>Min karriär som forskare</vt:lpstr>
      <vt:lpstr>Doktorera</vt:lpstr>
      <vt:lpstr>Postdoc</vt:lpstr>
      <vt:lpstr>Lektor</vt:lpstr>
      <vt:lpstr>Vad gör man som forskare?</vt:lpstr>
      <vt:lpstr>Plus</vt:lpstr>
      <vt:lpstr>Minus</vt:lpstr>
      <vt:lpstr>Förutsättningar</vt:lpstr>
      <vt:lpstr>Drömjobb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forska i matematik</dc:title>
  <dc:creator>Richard Lärkäng</dc:creator>
  <cp:lastModifiedBy>Richard Lärkäng</cp:lastModifiedBy>
  <cp:revision>140</cp:revision>
  <dcterms:created xsi:type="dcterms:W3CDTF">2019-10-10T12:59:43Z</dcterms:created>
  <dcterms:modified xsi:type="dcterms:W3CDTF">2019-11-05T08:35:50Z</dcterms:modified>
</cp:coreProperties>
</file>