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70" r:id="rId5"/>
  </p:sldMasterIdLst>
  <p:notesMasterIdLst>
    <p:notesMasterId r:id="rId21"/>
  </p:notesMasterIdLst>
  <p:handoutMasterIdLst>
    <p:handoutMasterId r:id="rId22"/>
  </p:handoutMasterIdLst>
  <p:sldIdLst>
    <p:sldId id="3125" r:id="rId6"/>
    <p:sldId id="3122" r:id="rId7"/>
    <p:sldId id="3137" r:id="rId8"/>
    <p:sldId id="3133" r:id="rId9"/>
    <p:sldId id="3134" r:id="rId10"/>
    <p:sldId id="302" r:id="rId11"/>
    <p:sldId id="303" r:id="rId12"/>
    <p:sldId id="300" r:id="rId13"/>
    <p:sldId id="277" r:id="rId14"/>
    <p:sldId id="304" r:id="rId15"/>
    <p:sldId id="308" r:id="rId16"/>
    <p:sldId id="3140" r:id="rId17"/>
    <p:sldId id="3138" r:id="rId18"/>
    <p:sldId id="3141" r:id="rId19"/>
    <p:sldId id="291" r:id="rId2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athan Ahlstedt Gyllbrandt" initials="JAG" lastIdx="1" clrIdx="0">
    <p:extLst>
      <p:ext uri="{19B8F6BF-5375-455C-9EA6-DF929625EA0E}">
        <p15:presenceInfo xmlns:p15="http://schemas.microsoft.com/office/powerpoint/2012/main" userId="S-1-5-21-648325072-2795201842-767699487-10089" providerId="AD"/>
      </p:ext>
    </p:extLst>
  </p:cmAuthor>
  <p:cmAuthor id="2" name="Helena Jakobsson Larsson" initials="HJL" lastIdx="2" clrIdx="1">
    <p:extLst>
      <p:ext uri="{19B8F6BF-5375-455C-9EA6-DF929625EA0E}">
        <p15:presenceInfo xmlns:p15="http://schemas.microsoft.com/office/powerpoint/2012/main" userId="S::helena.jakobsson-larsson@zenuity.com::614b6a69-28a4-49f3-bb4a-1f1af58e70da" providerId="AD"/>
      </p:ext>
    </p:extLst>
  </p:cmAuthor>
  <p:cmAuthor id="3" name="Jonathan Ahlstedt Gyllbrandt" initials="JAG [2]" lastIdx="2" clrIdx="2">
    <p:extLst>
      <p:ext uri="{19B8F6BF-5375-455C-9EA6-DF929625EA0E}">
        <p15:presenceInfo xmlns:p15="http://schemas.microsoft.com/office/powerpoint/2012/main" userId="S::jonathan.ahlstedt-gyllbrandt@zenuity.com::523025ec-af63-4419-8e7b-a4e363810e2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07" autoAdjust="0"/>
    <p:restoredTop sz="64042" autoAdjust="0"/>
  </p:normalViewPr>
  <p:slideViewPr>
    <p:cSldViewPr snapToGrid="0">
      <p:cViewPr varScale="1">
        <p:scale>
          <a:sx n="81" d="100"/>
          <a:sy n="81" d="100"/>
        </p:scale>
        <p:origin x="1602" y="78"/>
      </p:cViewPr>
      <p:guideLst>
        <p:guide orient="horz" pos="2160"/>
        <p:guide pos="386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175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9D5CD-C796-4C62-A3D7-442D09F5E895}" type="datetimeFigureOut">
              <a:rPr lang="sv-SE" smtClean="0"/>
              <a:t>2019-11-06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C2E6B-8F93-4A48-B934-C116DC08112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2047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CFC2B-64BF-40AC-A439-BF9F6D9F7651}" type="datetimeFigureOut">
              <a:rPr lang="sv-SE" smtClean="0"/>
              <a:t>2019-11-06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AD4F6-261D-4CEB-93B0-66D9E8460A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194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Hej</a:t>
            </a:r>
            <a:r>
              <a:rPr lang="en-US" dirty="0"/>
              <a:t> </a:t>
            </a:r>
            <a:r>
              <a:rPr lang="en-US" dirty="0" err="1"/>
              <a:t>Hej</a:t>
            </a:r>
            <a:r>
              <a:rPr lang="en-US" dirty="0"/>
              <a:t>,</a:t>
            </a:r>
          </a:p>
          <a:p>
            <a:r>
              <a:rPr lang="en-US" dirty="0"/>
              <a:t>Jonathan Ahlstedt </a:t>
            </a:r>
            <a:r>
              <a:rPr lang="en-US" dirty="0" err="1"/>
              <a:t>heter</a:t>
            </a:r>
            <a:r>
              <a:rPr lang="en-US" dirty="0"/>
              <a:t> jag </a:t>
            </a:r>
            <a:r>
              <a:rPr lang="en-US" dirty="0" err="1"/>
              <a:t>och</a:t>
            </a:r>
            <a:r>
              <a:rPr lang="en-US" dirty="0"/>
              <a:t> jag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prata</a:t>
            </a:r>
            <a:r>
              <a:rPr lang="en-US" dirty="0"/>
              <a:t> lite om </a:t>
            </a:r>
            <a:r>
              <a:rPr lang="en-US" dirty="0" err="1"/>
              <a:t>hur</a:t>
            </a:r>
            <a:r>
              <a:rPr lang="en-US" dirty="0"/>
              <a:t> det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jobba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utvecklare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Zenuity.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AD4F6-261D-4CEB-93B0-66D9E8460A6F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1104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AD4F6-261D-4CEB-93B0-66D9E8460A6F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9355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AD4F6-261D-4CEB-93B0-66D9E8460A6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488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AD4F6-261D-4CEB-93B0-66D9E8460A6F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3276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AD4F6-261D-4CEB-93B0-66D9E8460A6F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5693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AD4F6-261D-4CEB-93B0-66D9E8460A6F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8467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AD4F6-261D-4CEB-93B0-66D9E8460A6F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1741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AD4F6-261D-4CEB-93B0-66D9E8460A6F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2739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AD4F6-261D-4CEB-93B0-66D9E8460A6F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5979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244906" y="1586428"/>
            <a:ext cx="9738911" cy="1648111"/>
          </a:xfrm>
        </p:spPr>
        <p:txBody>
          <a:bodyPr anchor="b" anchorCtr="0">
            <a:noAutofit/>
          </a:bodyPr>
          <a:lstStyle>
            <a:lvl1pPr algn="ctr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234538"/>
            <a:ext cx="9144000" cy="434079"/>
          </a:xfrm>
        </p:spPr>
        <p:txBody>
          <a:bodyPr>
            <a:noAutofit/>
          </a:bodyPr>
          <a:lstStyle>
            <a:lvl1pPr marL="0" indent="0" algn="ctr">
              <a:buNone/>
              <a:defRPr sz="18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00" y1="47500" x2="3100" y2="47500"/>
                        <a14:foregroundMark x1="6362" y1="8750" x2="6362" y2="8750"/>
                        <a14:foregroundMark x1="2447" y1="13750" x2="2447" y2="13750"/>
                        <a14:foregroundMark x1="4649" y1="81250" x2="4649" y2="81250"/>
                        <a14:foregroundMark x1="16884" y1="11250" x2="16884" y2="11250"/>
                        <a14:foregroundMark x1="17047" y1="86250" x2="17047" y2="86250"/>
                        <a14:foregroundMark x1="21941" y1="86250" x2="21941" y2="86250"/>
                        <a14:foregroundMark x1="21452" y1="57500" x2="21452" y2="57500"/>
                        <a14:foregroundMark x1="22104" y1="11250" x2="22104" y2="11250"/>
                        <a14:foregroundMark x1="38581" y1="8750" x2="38581" y2="8750"/>
                        <a14:foregroundMark x1="33850" y1="8750" x2="33850" y2="8750"/>
                        <a14:foregroundMark x1="33524" y1="88750" x2="33524" y2="88750"/>
                        <a14:foregroundMark x1="50000" y1="16250" x2="50000" y2="16250"/>
                        <a14:foregroundMark x1="52529" y1="83750" x2="52529" y2="83750"/>
                        <a14:foregroundMark x1="66639" y1="42500" x2="66639" y2="42500"/>
                        <a14:foregroundMark x1="80424" y1="11250" x2="80424" y2="11250"/>
                        <a14:foregroundMark x1="82953" y1="16250" x2="82953" y2="16250"/>
                        <a14:foregroundMark x1="94861" y1="23750" x2="94861" y2="23750"/>
                        <a14:foregroundMark x1="97553" y1="33750" x2="97553" y2="33750"/>
                        <a14:foregroundMark x1="95922" y1="76250" x2="95922" y2="76250"/>
                        <a14:backgroundMark x1="89396" y1="52500" x2="8939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86" y="6449093"/>
            <a:ext cx="2765039" cy="18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0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Logo on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602" y="0"/>
            <a:ext cx="7550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00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j kla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602" y="0"/>
            <a:ext cx="7550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60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slide with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602" y="0"/>
            <a:ext cx="7550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6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Header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3900" y="3429001"/>
            <a:ext cx="10782299" cy="885920"/>
          </a:xfrm>
        </p:spPr>
        <p:txBody>
          <a:bodyPr/>
          <a:lstStyle>
            <a:lvl1pPr marL="0" indent="0" algn="ctr">
              <a:buNone/>
              <a:defRPr sz="2400" cap="all" baseline="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723901" y="2146301"/>
            <a:ext cx="10782299" cy="1282700"/>
          </a:xfrm>
        </p:spPr>
        <p:txBody>
          <a:bodyPr wrap="square" anchor="t" anchorCtr="0">
            <a:noAutofit/>
          </a:bodyPr>
          <a:lstStyle>
            <a:lvl1pPr algn="ctr">
              <a:defRPr sz="4000" cap="all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94" y="6449093"/>
            <a:ext cx="2738621" cy="18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26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Header Yello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3900" y="3429001"/>
            <a:ext cx="10782299" cy="885920"/>
          </a:xfrm>
        </p:spPr>
        <p:txBody>
          <a:bodyPr/>
          <a:lstStyle>
            <a:lvl1pPr marL="0" indent="0" algn="ctr">
              <a:buNone/>
              <a:defRPr sz="2400" cap="all" baseline="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723901" y="2146301"/>
            <a:ext cx="10782299" cy="1282700"/>
          </a:xfrm>
        </p:spPr>
        <p:txBody>
          <a:bodyPr wrap="square" anchor="t" anchorCtr="0">
            <a:noAutofit/>
          </a:bodyPr>
          <a:lstStyle>
            <a:lvl1pPr algn="ctr">
              <a:defRPr sz="4000" cap="all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00" y1="47500" x2="3100" y2="47500"/>
                        <a14:foregroundMark x1="6362" y1="8750" x2="6362" y2="8750"/>
                        <a14:foregroundMark x1="2447" y1="13750" x2="2447" y2="13750"/>
                        <a14:foregroundMark x1="4649" y1="81250" x2="4649" y2="81250"/>
                        <a14:foregroundMark x1="16884" y1="11250" x2="16884" y2="11250"/>
                        <a14:foregroundMark x1="17047" y1="86250" x2="17047" y2="86250"/>
                        <a14:foregroundMark x1="21941" y1="86250" x2="21941" y2="86250"/>
                        <a14:foregroundMark x1="21452" y1="57500" x2="21452" y2="57500"/>
                        <a14:foregroundMark x1="22104" y1="11250" x2="22104" y2="11250"/>
                        <a14:foregroundMark x1="38581" y1="8750" x2="38581" y2="8750"/>
                        <a14:foregroundMark x1="33850" y1="8750" x2="33850" y2="8750"/>
                        <a14:foregroundMark x1="33524" y1="88750" x2="33524" y2="88750"/>
                        <a14:foregroundMark x1="50000" y1="16250" x2="50000" y2="16250"/>
                        <a14:foregroundMark x1="52529" y1="83750" x2="52529" y2="83750"/>
                        <a14:foregroundMark x1="66639" y1="42500" x2="66639" y2="42500"/>
                        <a14:foregroundMark x1="80424" y1="11250" x2="80424" y2="11250"/>
                        <a14:foregroundMark x1="82953" y1="16250" x2="82953" y2="16250"/>
                        <a14:foregroundMark x1="94861" y1="23750" x2="94861" y2="23750"/>
                        <a14:foregroundMark x1="97553" y1="33750" x2="97553" y2="33750"/>
                        <a14:foregroundMark x1="95922" y1="76250" x2="95922" y2="76250"/>
                        <a14:backgroundMark x1="89396" y1="52500" x2="8939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86" y="6449093"/>
            <a:ext cx="2765039" cy="18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15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244906" y="1586428"/>
            <a:ext cx="9738911" cy="1648111"/>
          </a:xfrm>
        </p:spPr>
        <p:txBody>
          <a:bodyPr anchor="b">
            <a:noAutofit/>
          </a:bodyPr>
          <a:lstStyle>
            <a:lvl1pPr algn="ctr">
              <a:defRPr sz="4400" cap="all" baseline="0"/>
            </a:lvl1pPr>
          </a:lstStyle>
          <a:p>
            <a:r>
              <a:rPr lang="sv-SE" dirty="0"/>
              <a:t>Klicka här för att ändra format</a:t>
            </a:r>
            <a:endParaRPr lang="en-US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234538"/>
            <a:ext cx="9144000" cy="434079"/>
          </a:xfrm>
        </p:spPr>
        <p:txBody>
          <a:bodyPr>
            <a:noAutofit/>
          </a:bodyPr>
          <a:lstStyle>
            <a:lvl1pPr marL="0" indent="0" algn="ctr">
              <a:buNone/>
              <a:defRPr sz="18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om du vill redigera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441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0000" y="308473"/>
            <a:ext cx="11090863" cy="903906"/>
          </a:xfrm>
        </p:spPr>
        <p:txBody>
          <a:bodyPr wrap="none" anchor="b" anchorCtr="0">
            <a:noAutofit/>
          </a:bodyPr>
          <a:lstStyle>
            <a:lvl1pPr>
              <a:defRPr sz="4000" spc="0" baseline="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40000" y="1212378"/>
            <a:ext cx="11090862" cy="412027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 spc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40000" y="2049137"/>
            <a:ext cx="5256212" cy="4140527"/>
          </a:xfrm>
        </p:spPr>
        <p:txBody>
          <a:bodyPr/>
          <a:lstStyle>
            <a:lvl1pPr marL="355600" indent="-228600">
              <a:buClrTx/>
              <a:defRPr sz="2000"/>
            </a:lvl1pPr>
            <a:lvl2pPr>
              <a:buClrTx/>
              <a:defRPr sz="2000"/>
            </a:lvl2pPr>
            <a:lvl3pPr>
              <a:buClrTx/>
              <a:defRPr sz="1600"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80B8A-2B76-45B3-A343-34E5D09446D3}" type="datetime1">
              <a:rPr lang="sv-SE" smtClean="0"/>
              <a:t>2019-11-06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Ground truth systems and tools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7656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0000" y="308473"/>
            <a:ext cx="11090863" cy="903906"/>
          </a:xfrm>
        </p:spPr>
        <p:txBody>
          <a:bodyPr wrap="none" anchor="b" anchorCtr="0">
            <a:noAutofit/>
          </a:bodyPr>
          <a:lstStyle>
            <a:lvl1pPr>
              <a:defRPr sz="4000" spc="0" baseline="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40000" y="1620982"/>
            <a:ext cx="5256212" cy="4176000"/>
          </a:xfrm>
        </p:spPr>
        <p:txBody>
          <a:bodyPr/>
          <a:lstStyle>
            <a:lvl1pPr marL="355600" indent="-228600">
              <a:buClrTx/>
              <a:defRPr sz="2000"/>
            </a:lvl1pPr>
            <a:lvl2pPr>
              <a:buClrTx/>
              <a:defRPr sz="2000"/>
            </a:lvl2pPr>
            <a:lvl3pPr>
              <a:buClrTx/>
              <a:defRPr sz="1600"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03ED8-7AAA-4E90-B4F4-DC559507F012}" type="datetime1">
              <a:rPr lang="sv-SE" smtClean="0"/>
              <a:t>2019-11-06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Ground truth systems and tools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6236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Subline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9827" y="365125"/>
            <a:ext cx="11149069" cy="847253"/>
          </a:xfrm>
        </p:spPr>
        <p:txBody>
          <a:bodyPr wrap="none" anchor="b" anchorCtr="0">
            <a:noAutofit/>
          </a:bodyPr>
          <a:lstStyle>
            <a:lvl1pPr>
              <a:defRPr sz="4000" spc="0" baseline="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39827" y="1212378"/>
            <a:ext cx="11149069" cy="412027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 spc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39827" y="2059632"/>
            <a:ext cx="5391073" cy="3655368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800"/>
            </a:lvl1pPr>
            <a:lvl2pPr>
              <a:buClr>
                <a:schemeClr val="accent1"/>
              </a:buClr>
              <a:defRPr sz="20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E1D5-A5D2-494D-AE2F-7ED399DCA37E}" type="datetime1">
              <a:rPr lang="sv-SE" smtClean="0"/>
              <a:t>2019-11-06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Ground truth systems and tools</a:t>
            </a:r>
            <a:endParaRPr lang="sv-SE"/>
          </a:p>
        </p:txBody>
      </p:sp>
      <p:sp>
        <p:nvSpPr>
          <p:cNvPr id="6" name="Platshållare för bild 5"/>
          <p:cNvSpPr>
            <a:spLocks noGrp="1"/>
          </p:cNvSpPr>
          <p:nvPr>
            <p:ph type="pic" sz="quarter" idx="13"/>
          </p:nvPr>
        </p:nvSpPr>
        <p:spPr>
          <a:xfrm>
            <a:off x="6096000" y="2059631"/>
            <a:ext cx="5592896" cy="3655369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98932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9827" y="365125"/>
            <a:ext cx="11149069" cy="847253"/>
          </a:xfrm>
        </p:spPr>
        <p:txBody>
          <a:bodyPr wrap="none" anchor="b" anchorCtr="0">
            <a:noAutofit/>
          </a:bodyPr>
          <a:lstStyle>
            <a:lvl1pPr>
              <a:defRPr sz="4000" spc="0" baseline="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39827" y="1620000"/>
            <a:ext cx="5256000" cy="4177145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800"/>
            </a:lvl1pPr>
            <a:lvl2pPr>
              <a:buClr>
                <a:schemeClr val="accent1"/>
              </a:buClr>
              <a:defRPr sz="20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D284-9473-4E85-868E-CB8F004F94B5}" type="datetime1">
              <a:rPr lang="sv-SE" smtClean="0"/>
              <a:t>2019-11-06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Ground truth systems and tools</a:t>
            </a:r>
            <a:endParaRPr lang="sv-SE"/>
          </a:p>
        </p:txBody>
      </p:sp>
      <p:sp>
        <p:nvSpPr>
          <p:cNvPr id="6" name="Platshållare för bild 5"/>
          <p:cNvSpPr>
            <a:spLocks noGrp="1"/>
          </p:cNvSpPr>
          <p:nvPr>
            <p:ph type="pic" sz="quarter" idx="13"/>
          </p:nvPr>
        </p:nvSpPr>
        <p:spPr>
          <a:xfrm>
            <a:off x="6096000" y="1619999"/>
            <a:ext cx="5592896" cy="4177146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22687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0000" y="308473"/>
            <a:ext cx="11133462" cy="903906"/>
          </a:xfrm>
        </p:spPr>
        <p:txBody>
          <a:bodyPr wrap="none" anchor="b" anchorCtr="0">
            <a:noAutofit/>
          </a:bodyPr>
          <a:lstStyle>
            <a:lvl1pPr>
              <a:defRPr sz="4000" spc="0" baseline="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40000" y="1212378"/>
            <a:ext cx="11133461" cy="412027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 spc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40000" y="2049137"/>
            <a:ext cx="5298811" cy="4140527"/>
          </a:xfrm>
        </p:spPr>
        <p:txBody>
          <a:bodyPr/>
          <a:lstStyle>
            <a:lvl1pPr marL="355600" indent="-228600">
              <a:buClrTx/>
              <a:defRPr sz="2000"/>
            </a:lvl1pPr>
            <a:lvl2pPr>
              <a:buClrTx/>
              <a:defRPr sz="2000"/>
            </a:lvl2pPr>
            <a:lvl3pPr>
              <a:buClrTx/>
              <a:defRPr sz="1600"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CE1DB-5C8A-4AB1-AC02-DC73E8B8D4D7}" type="datetime1">
              <a:rPr lang="sv-SE" smtClean="0"/>
              <a:t>2019-11-06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Ground truth systems and tools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12873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boxes with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9827" y="365125"/>
            <a:ext cx="11160085" cy="847253"/>
          </a:xfrm>
        </p:spPr>
        <p:txBody>
          <a:bodyPr wrap="none" anchor="b" anchorCtr="0">
            <a:noAutofit/>
          </a:bodyPr>
          <a:lstStyle>
            <a:lvl1pPr>
              <a:defRPr sz="4000" kern="1200" spc="0" baseline="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39827" y="1212378"/>
            <a:ext cx="11160085" cy="412027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 kern="1200" spc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39827" y="2059632"/>
            <a:ext cx="5378373" cy="4130032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None/>
              <a:defRPr sz="1800"/>
            </a:lvl1pPr>
            <a:lvl2pPr marL="457200" indent="0">
              <a:buClr>
                <a:schemeClr val="accent1"/>
              </a:buClr>
              <a:buNone/>
              <a:defRPr sz="2000"/>
            </a:lvl2pPr>
            <a:lvl3pPr marL="914400" indent="0">
              <a:buClr>
                <a:schemeClr val="accent1"/>
              </a:buClr>
              <a:buNone/>
              <a:defRPr sz="1600"/>
            </a:lvl3pPr>
            <a:lvl4pPr marL="1371600" indent="0">
              <a:buClr>
                <a:schemeClr val="accent1"/>
              </a:buClr>
              <a:buNone/>
              <a:defRPr sz="1600"/>
            </a:lvl4pPr>
            <a:lvl5pPr marL="1828800" indent="0">
              <a:buClr>
                <a:schemeClr val="accent1"/>
              </a:buClr>
              <a:buNone/>
              <a:defRPr sz="1600"/>
            </a:lvl5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4F5D-3188-49E5-A13C-75C41583D3CD}" type="datetime1">
              <a:rPr lang="sv-SE" smtClean="0"/>
              <a:t>2019-11-06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Ground truth systems and tools</a:t>
            </a:r>
            <a:endParaRPr lang="sv-SE"/>
          </a:p>
        </p:txBody>
      </p:sp>
      <p:sp>
        <p:nvSpPr>
          <p:cNvPr id="10" name="Platshållare för innehåll 9"/>
          <p:cNvSpPr>
            <a:spLocks noGrp="1"/>
          </p:cNvSpPr>
          <p:nvPr>
            <p:ph sz="quarter" idx="13"/>
          </p:nvPr>
        </p:nvSpPr>
        <p:spPr>
          <a:xfrm>
            <a:off x="6095999" y="2076089"/>
            <a:ext cx="5603913" cy="413067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None/>
              <a:defRPr lang="sv-S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lang="sv-S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lang="sv-S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lang="sv-S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lang="sv-SE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3325544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9827" y="365125"/>
            <a:ext cx="11160085" cy="847253"/>
          </a:xfrm>
        </p:spPr>
        <p:txBody>
          <a:bodyPr wrap="none" anchor="b" anchorCtr="0">
            <a:noAutofit/>
          </a:bodyPr>
          <a:lstStyle>
            <a:lvl1pPr>
              <a:defRPr sz="4000" kern="1200" spc="0" baseline="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39827" y="1620000"/>
            <a:ext cx="5256000" cy="4176000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None/>
              <a:defRPr sz="1800"/>
            </a:lvl1pPr>
            <a:lvl2pPr marL="457200" indent="0">
              <a:buClr>
                <a:schemeClr val="accent1"/>
              </a:buClr>
              <a:buNone/>
              <a:defRPr sz="2000"/>
            </a:lvl2pPr>
            <a:lvl3pPr marL="914400" indent="0">
              <a:buClr>
                <a:schemeClr val="accent1"/>
              </a:buClr>
              <a:buNone/>
              <a:defRPr sz="1600"/>
            </a:lvl3pPr>
            <a:lvl4pPr marL="1371600" indent="0">
              <a:buClr>
                <a:schemeClr val="accent1"/>
              </a:buClr>
              <a:buNone/>
              <a:defRPr sz="1600"/>
            </a:lvl4pPr>
            <a:lvl5pPr marL="1828800" indent="0">
              <a:buClr>
                <a:schemeClr val="accent1"/>
              </a:buClr>
              <a:buNone/>
              <a:defRPr sz="1600"/>
            </a:lvl5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A84F-7BD7-48F6-8659-AAB37CAAEB3D}" type="datetime1">
              <a:rPr lang="sv-SE" smtClean="0"/>
              <a:t>2019-11-06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Ground truth systems and tools</a:t>
            </a:r>
            <a:endParaRPr lang="sv-SE"/>
          </a:p>
        </p:txBody>
      </p:sp>
      <p:sp>
        <p:nvSpPr>
          <p:cNvPr id="10" name="Platshållare för innehåll 9"/>
          <p:cNvSpPr>
            <a:spLocks noGrp="1"/>
          </p:cNvSpPr>
          <p:nvPr>
            <p:ph sz="quarter" idx="13"/>
          </p:nvPr>
        </p:nvSpPr>
        <p:spPr>
          <a:xfrm>
            <a:off x="6095999" y="1620000"/>
            <a:ext cx="5256000" cy="417600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None/>
              <a:defRPr lang="sv-S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lang="sv-S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lang="sv-S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lang="sv-S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lang="sv-SE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33544265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E9039-B39C-4547-9226-74C7B7108B4F}" type="datetime1">
              <a:rPr lang="sv-SE" smtClean="0"/>
              <a:t>2019-11-06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Ground truth systems and tools</a:t>
            </a:r>
            <a:endParaRPr lang="sv-SE"/>
          </a:p>
        </p:txBody>
      </p:sp>
      <p:sp>
        <p:nvSpPr>
          <p:cNvPr id="6" name="Platshållare för bild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426200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5056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3FE26-37F0-4E6B-A568-34414236B3E2}" type="datetime1">
              <a:rPr lang="sv-SE" smtClean="0"/>
              <a:t>2019-11-06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Ground truth systems and tools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5360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0000" y="308473"/>
            <a:ext cx="11090863" cy="903906"/>
          </a:xfrm>
        </p:spPr>
        <p:txBody>
          <a:bodyPr wrap="none" anchor="b" anchorCtr="0">
            <a:noAutofit/>
          </a:bodyPr>
          <a:lstStyle>
            <a:lvl1pPr>
              <a:defRPr sz="4000" spc="0" baseline="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40000" y="1620982"/>
            <a:ext cx="5256212" cy="4176000"/>
          </a:xfrm>
        </p:spPr>
        <p:txBody>
          <a:bodyPr/>
          <a:lstStyle>
            <a:lvl1pPr marL="355600" indent="-228600">
              <a:buClrTx/>
              <a:defRPr sz="2000"/>
            </a:lvl1pPr>
            <a:lvl2pPr>
              <a:buClrTx/>
              <a:defRPr sz="2000"/>
            </a:lvl2pPr>
            <a:lvl3pPr>
              <a:buClrTx/>
              <a:defRPr sz="1600"/>
            </a:lvl3pPr>
            <a:lvl4pPr>
              <a:buClrTx/>
              <a:defRPr sz="1600"/>
            </a:lvl4pPr>
            <a:lvl5pPr>
              <a:buClrTx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96EED-BA69-43CA-BC87-54F2869CA44B}" type="datetime1">
              <a:rPr lang="sv-SE" smtClean="0"/>
              <a:t>2019-11-06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Ground truth systems and tools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8937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Subline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9827" y="365125"/>
            <a:ext cx="11149069" cy="847253"/>
          </a:xfrm>
        </p:spPr>
        <p:txBody>
          <a:bodyPr wrap="none" anchor="b" anchorCtr="0">
            <a:noAutofit/>
          </a:bodyPr>
          <a:lstStyle>
            <a:lvl1pPr>
              <a:defRPr sz="4000" spc="0" baseline="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39827" y="1212378"/>
            <a:ext cx="11149069" cy="412027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 spc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39827" y="2059632"/>
            <a:ext cx="5391073" cy="3655368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800"/>
            </a:lvl1pPr>
            <a:lvl2pPr>
              <a:buClr>
                <a:schemeClr val="accent1"/>
              </a:buClr>
              <a:defRPr sz="20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D1209-A017-4860-B09A-683D4E69385C}" type="datetime1">
              <a:rPr lang="sv-SE" smtClean="0"/>
              <a:t>2019-11-06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Ground truth systems and tools</a:t>
            </a:r>
            <a:endParaRPr lang="sv-SE"/>
          </a:p>
        </p:txBody>
      </p:sp>
      <p:sp>
        <p:nvSpPr>
          <p:cNvPr id="6" name="Platshållare för bild 5"/>
          <p:cNvSpPr>
            <a:spLocks noGrp="1"/>
          </p:cNvSpPr>
          <p:nvPr>
            <p:ph type="pic" sz="quarter" idx="13"/>
          </p:nvPr>
        </p:nvSpPr>
        <p:spPr>
          <a:xfrm>
            <a:off x="6096000" y="2059631"/>
            <a:ext cx="5592896" cy="3655369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3189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9827" y="365125"/>
            <a:ext cx="11149069" cy="847253"/>
          </a:xfrm>
        </p:spPr>
        <p:txBody>
          <a:bodyPr wrap="none" anchor="b" anchorCtr="0">
            <a:noAutofit/>
          </a:bodyPr>
          <a:lstStyle>
            <a:lvl1pPr>
              <a:defRPr sz="4000" spc="0" baseline="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39827" y="1620000"/>
            <a:ext cx="5256000" cy="4177145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800"/>
            </a:lvl1pPr>
            <a:lvl2pPr>
              <a:buClr>
                <a:schemeClr val="accent1"/>
              </a:buClr>
              <a:defRPr sz="20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600"/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73043-5930-4BCD-847A-E29D71704050}" type="datetime1">
              <a:rPr lang="sv-SE" smtClean="0"/>
              <a:t>2019-11-06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Ground truth systems and tools</a:t>
            </a:r>
            <a:endParaRPr lang="sv-SE"/>
          </a:p>
        </p:txBody>
      </p:sp>
      <p:sp>
        <p:nvSpPr>
          <p:cNvPr id="6" name="Platshållare för bild 5"/>
          <p:cNvSpPr>
            <a:spLocks noGrp="1"/>
          </p:cNvSpPr>
          <p:nvPr>
            <p:ph type="pic" sz="quarter" idx="13"/>
          </p:nvPr>
        </p:nvSpPr>
        <p:spPr>
          <a:xfrm>
            <a:off x="6096000" y="1620000"/>
            <a:ext cx="5592896" cy="4177146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9767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boxes with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9827" y="365125"/>
            <a:ext cx="11160085" cy="847253"/>
          </a:xfrm>
        </p:spPr>
        <p:txBody>
          <a:bodyPr wrap="none" anchor="b" anchorCtr="0">
            <a:noAutofit/>
          </a:bodyPr>
          <a:lstStyle>
            <a:lvl1pPr>
              <a:defRPr sz="4000" kern="1200" spc="0" baseline="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39827" y="1212378"/>
            <a:ext cx="11160085" cy="412027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 kern="1200" spc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39827" y="2059632"/>
            <a:ext cx="5378373" cy="4130032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None/>
              <a:defRPr sz="1800"/>
            </a:lvl1pPr>
            <a:lvl2pPr marL="457200" indent="0">
              <a:buClr>
                <a:schemeClr val="accent1"/>
              </a:buClr>
              <a:buNone/>
              <a:defRPr sz="2000"/>
            </a:lvl2pPr>
            <a:lvl3pPr marL="914400" indent="0">
              <a:buClr>
                <a:schemeClr val="accent1"/>
              </a:buClr>
              <a:buNone/>
              <a:defRPr sz="1600"/>
            </a:lvl3pPr>
            <a:lvl4pPr marL="1371600" indent="0">
              <a:buClr>
                <a:schemeClr val="accent1"/>
              </a:buClr>
              <a:buNone/>
              <a:defRPr sz="1600"/>
            </a:lvl4pPr>
            <a:lvl5pPr marL="1828800" indent="0">
              <a:buClr>
                <a:schemeClr val="accent1"/>
              </a:buClr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8136D-E25B-43FB-97E7-72444F487D4B}" type="datetime1">
              <a:rPr lang="sv-SE" smtClean="0"/>
              <a:t>2019-11-06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Ground truth systems and tools</a:t>
            </a:r>
            <a:endParaRPr lang="sv-SE"/>
          </a:p>
        </p:txBody>
      </p:sp>
      <p:sp>
        <p:nvSpPr>
          <p:cNvPr id="10" name="Platshållare för innehåll 9"/>
          <p:cNvSpPr>
            <a:spLocks noGrp="1"/>
          </p:cNvSpPr>
          <p:nvPr>
            <p:ph sz="quarter" idx="13"/>
          </p:nvPr>
        </p:nvSpPr>
        <p:spPr>
          <a:xfrm>
            <a:off x="6095999" y="2058988"/>
            <a:ext cx="5603913" cy="413067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None/>
              <a:defRPr lang="sv-S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lang="sv-S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lang="sv-S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lang="sv-S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lang="sv-SE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5417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box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9827" y="365125"/>
            <a:ext cx="11160085" cy="847253"/>
          </a:xfrm>
        </p:spPr>
        <p:txBody>
          <a:bodyPr wrap="none" anchor="b" anchorCtr="0">
            <a:noAutofit/>
          </a:bodyPr>
          <a:lstStyle>
            <a:lvl1pPr>
              <a:defRPr sz="4000" kern="1200" spc="0" baseline="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39827" y="1620000"/>
            <a:ext cx="5256000" cy="4176000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None/>
              <a:defRPr sz="1800"/>
            </a:lvl1pPr>
            <a:lvl2pPr marL="457200" indent="0">
              <a:buClr>
                <a:schemeClr val="accent1"/>
              </a:buClr>
              <a:buNone/>
              <a:defRPr sz="2000"/>
            </a:lvl2pPr>
            <a:lvl3pPr marL="914400" indent="0">
              <a:buClr>
                <a:schemeClr val="accent1"/>
              </a:buClr>
              <a:buNone/>
              <a:defRPr sz="1600"/>
            </a:lvl3pPr>
            <a:lvl4pPr marL="1371600" indent="0">
              <a:buClr>
                <a:schemeClr val="accent1"/>
              </a:buClr>
              <a:buNone/>
              <a:defRPr sz="1600"/>
            </a:lvl4pPr>
            <a:lvl5pPr marL="1828800" indent="0">
              <a:buClr>
                <a:schemeClr val="accent1"/>
              </a:buClr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5980-438B-4DE5-9990-82641E68B168}" type="datetime1">
              <a:rPr lang="sv-SE" smtClean="0"/>
              <a:t>2019-11-06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Ground truth systems and tools</a:t>
            </a:r>
            <a:endParaRPr lang="sv-SE"/>
          </a:p>
        </p:txBody>
      </p:sp>
      <p:sp>
        <p:nvSpPr>
          <p:cNvPr id="10" name="Platshållare för innehåll 9"/>
          <p:cNvSpPr>
            <a:spLocks noGrp="1"/>
          </p:cNvSpPr>
          <p:nvPr>
            <p:ph sz="quarter" idx="13"/>
          </p:nvPr>
        </p:nvSpPr>
        <p:spPr>
          <a:xfrm>
            <a:off x="6095999" y="1620000"/>
            <a:ext cx="5256000" cy="417600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None/>
              <a:defRPr lang="sv-S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lang="sv-S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lang="sv-S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lang="sv-S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lang="sv-SE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5704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FFAE-651F-4C44-9B91-2D11EA001E7D}" type="datetime1">
              <a:rPr lang="sv-SE" smtClean="0"/>
              <a:t>2019-11-06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Ground truth systems and tools</a:t>
            </a:r>
            <a:endParaRPr lang="sv-SE"/>
          </a:p>
        </p:txBody>
      </p:sp>
      <p:sp>
        <p:nvSpPr>
          <p:cNvPr id="6" name="Platshållare för bild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426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7337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7C3CB-BA43-4C97-9DCB-3AC867C8388B}" type="datetime1">
              <a:rPr lang="sv-SE" smtClean="0"/>
              <a:t>2019-11-06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Ground truth systems and tools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44679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6418053"/>
            <a:ext cx="12192000" cy="43994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528810" y="397399"/>
            <a:ext cx="11160086" cy="1286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28810" y="1825625"/>
            <a:ext cx="1116008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038600" y="6658448"/>
            <a:ext cx="41148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 baseline="0">
                <a:solidFill>
                  <a:schemeClr val="bg2"/>
                </a:solidFill>
              </a:defRPr>
            </a:lvl1pPr>
          </a:lstStyle>
          <a:p>
            <a:fld id="{6E805BAE-841E-432E-BFC2-9A3657E89876}" type="datetime1">
              <a:rPr lang="sv-SE" smtClean="0"/>
              <a:t>2019-11-06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518726"/>
            <a:ext cx="41148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 cap="all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Ground truth systems and tools</a:t>
            </a:r>
            <a:endParaRPr lang="sv-SE" dirty="0"/>
          </a:p>
        </p:txBody>
      </p:sp>
      <p:sp>
        <p:nvSpPr>
          <p:cNvPr id="8" name="textruta 7"/>
          <p:cNvSpPr txBox="1"/>
          <p:nvPr userDrawn="1"/>
        </p:nvSpPr>
        <p:spPr>
          <a:xfrm>
            <a:off x="11070551" y="6518726"/>
            <a:ext cx="524776" cy="1656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sv-SE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r"/>
            <a:r>
              <a:rPr lang="sv-SE" sz="700" kern="1200" cap="all" baseline="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Page</a:t>
            </a:r>
          </a:p>
        </p:txBody>
      </p:sp>
      <p:pic>
        <p:nvPicPr>
          <p:cNvPr id="12" name="Bildobjekt 1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51" y="6579995"/>
            <a:ext cx="1601802" cy="105530"/>
          </a:xfrm>
          <a:prstGeom prst="rect">
            <a:avLst/>
          </a:prstGeom>
        </p:spPr>
      </p:pic>
      <p:sp>
        <p:nvSpPr>
          <p:cNvPr id="9" name="textruta 8"/>
          <p:cNvSpPr txBox="1"/>
          <p:nvPr userDrawn="1"/>
        </p:nvSpPr>
        <p:spPr>
          <a:xfrm>
            <a:off x="11584310" y="6518726"/>
            <a:ext cx="432000" cy="1656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fld id="{48A2C928-9776-4E23-BD28-88E7853ED330}" type="slidenum">
              <a:rPr lang="sv-SE" sz="700" smtClean="0">
                <a:solidFill>
                  <a:schemeClr val="bg1"/>
                </a:solidFill>
              </a:rPr>
              <a:pPr marL="0" indent="0" algn="l">
                <a:buFont typeface="Arial" panose="020B0604020202020204" pitchFamily="34" charset="0"/>
                <a:buNone/>
              </a:pPr>
              <a:t>‹#›</a:t>
            </a:fld>
            <a:endParaRPr lang="en-US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17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53" r:id="rId2"/>
    <p:sldLayoutId id="2147483666" r:id="rId3"/>
    <p:sldLayoutId id="2147483660" r:id="rId4"/>
    <p:sldLayoutId id="2147483667" r:id="rId5"/>
    <p:sldLayoutId id="2147483661" r:id="rId6"/>
    <p:sldLayoutId id="2147483668" r:id="rId7"/>
    <p:sldLayoutId id="2147483655" r:id="rId8"/>
    <p:sldLayoutId id="2147483680" r:id="rId9"/>
    <p:sldLayoutId id="2147483669" r:id="rId10"/>
    <p:sldLayoutId id="2147483662" r:id="rId11"/>
    <p:sldLayoutId id="2147483649" r:id="rId12"/>
    <p:sldLayoutId id="2147483663" r:id="rId13"/>
    <p:sldLayoutId id="2147483664" r:id="rId14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sv-SE" sz="24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sv-SE" sz="18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sv-SE" sz="18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sv-SE" sz="18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737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6418053"/>
            <a:ext cx="12192000" cy="4399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528810" y="397399"/>
            <a:ext cx="11160086" cy="1286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28810" y="1825625"/>
            <a:ext cx="1116008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038600" y="6658448"/>
            <a:ext cx="41148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 baseline="0">
                <a:solidFill>
                  <a:schemeClr val="bg2"/>
                </a:solidFill>
              </a:defRPr>
            </a:lvl1pPr>
          </a:lstStyle>
          <a:p>
            <a:fld id="{13A67309-7F7A-4689-AFB3-CBEB4BEB0520}" type="datetime1">
              <a:rPr lang="sv-SE" smtClean="0"/>
              <a:t>2019-11-06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518726"/>
            <a:ext cx="41148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 cap="all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Ground truth systems and tools</a:t>
            </a:r>
            <a:endParaRPr lang="sv-SE" dirty="0"/>
          </a:p>
        </p:txBody>
      </p:sp>
      <p:sp>
        <p:nvSpPr>
          <p:cNvPr id="8" name="textruta 7"/>
          <p:cNvSpPr txBox="1"/>
          <p:nvPr userDrawn="1"/>
        </p:nvSpPr>
        <p:spPr>
          <a:xfrm>
            <a:off x="11070551" y="6518726"/>
            <a:ext cx="524776" cy="16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sv-SE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r"/>
            <a:r>
              <a:rPr lang="sv-SE" sz="700" kern="1200" cap="all" baseline="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Page</a:t>
            </a: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0" y="6580800"/>
            <a:ext cx="1639284" cy="108000"/>
          </a:xfrm>
          <a:prstGeom prst="rect">
            <a:avLst/>
          </a:prstGeom>
        </p:spPr>
      </p:pic>
      <p:sp>
        <p:nvSpPr>
          <p:cNvPr id="11" name="textruta 10"/>
          <p:cNvSpPr txBox="1"/>
          <p:nvPr userDrawn="1"/>
        </p:nvSpPr>
        <p:spPr>
          <a:xfrm>
            <a:off x="11584310" y="6518726"/>
            <a:ext cx="432000" cy="1656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fld id="{48A2C928-9776-4E23-BD28-88E7853ED330}" type="slidenum">
              <a:rPr lang="sv-SE" sz="700" smtClean="0">
                <a:solidFill>
                  <a:schemeClr val="bg1"/>
                </a:solidFill>
              </a:rPr>
              <a:pPr marL="0" indent="0" algn="l">
                <a:buFont typeface="Arial" panose="020B0604020202020204" pitchFamily="34" charset="0"/>
                <a:buNone/>
              </a:pPr>
              <a:t>‹#›</a:t>
            </a:fld>
            <a:endParaRPr lang="en-US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711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sv-SE" sz="2400" kern="1200" dirty="0" smtClean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sv-SE" sz="1800" kern="1200" dirty="0" smtClean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sv-SE" sz="1800" kern="1200" dirty="0" smtClean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sv-SE" sz="1800" kern="1200" dirty="0" smtClean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DFF0A4-95DD-499D-84BF-123CC542DB5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557587" y="5704764"/>
            <a:ext cx="5076825" cy="431718"/>
          </a:xfrm>
        </p:spPr>
        <p:txBody>
          <a:bodyPr/>
          <a:lstStyle/>
          <a:p>
            <a:endParaRPr lang="en-US" sz="1000" dirty="0">
              <a:solidFill>
                <a:schemeClr val="tx1"/>
              </a:solidFill>
              <a:latin typeface="MetaPro-Medium"/>
            </a:endParaRPr>
          </a:p>
          <a:p>
            <a:fld id="{2F7CE1DB-5C8A-4AB1-AC02-DC73E8B8D4D7}" type="datetime1">
              <a:rPr lang="sv-SE" sz="1400">
                <a:solidFill>
                  <a:schemeClr val="tx1"/>
                </a:solidFill>
                <a:latin typeface="MetaPro-Medium"/>
              </a:rPr>
              <a:pPr/>
              <a:t>2019-11-06</a:t>
            </a:fld>
            <a:endParaRPr lang="sv-SE" sz="1400" dirty="0">
              <a:solidFill>
                <a:schemeClr val="tx1"/>
              </a:solidFill>
              <a:latin typeface="MetaPro-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9AC340-501A-4322-ACFB-950D847EB9BB}"/>
              </a:ext>
            </a:extLst>
          </p:cNvPr>
          <p:cNvSpPr txBox="1"/>
          <p:nvPr/>
        </p:nvSpPr>
        <p:spPr>
          <a:xfrm>
            <a:off x="4984829" y="5304654"/>
            <a:ext cx="2222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Jonathan Ahlstedt</a:t>
            </a:r>
          </a:p>
        </p:txBody>
      </p:sp>
    </p:spTree>
    <p:extLst>
      <p:ext uri="{BB962C8B-B14F-4D97-AF65-F5344CB8AC3E}">
        <p14:creationId xmlns:p14="http://schemas.microsoft.com/office/powerpoint/2010/main" val="2679310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BCA7-5156-4F3D-8C90-38C9F9505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Object tracking – step by step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F46BB-E26E-426F-8FE8-DDC42D98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5980-438B-4DE5-9990-82641E68B168}" type="datetime1">
              <a:rPr lang="sv-SE" smtClean="0"/>
              <a:t>2019-11-06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B9F6F-C6A6-4A82-9F7F-F51B8A45D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Ground truth systems and tools</a:t>
            </a:r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F345CA-A3D4-43A5-B8EA-AAB9150A7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127" y="1990545"/>
            <a:ext cx="2520821" cy="1421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10FBF6F-5315-4A88-AAD7-6E7D4F1141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422622" y="1990544"/>
            <a:ext cx="2520821" cy="1421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321BE9-0D9B-4DC3-BA4D-433974BAB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117" y="1990544"/>
            <a:ext cx="2520820" cy="1421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414338-5223-492B-8009-5CD5C42335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611" y="1990543"/>
            <a:ext cx="2520820" cy="1421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A0E7A9-8C36-4266-B5F2-9F4D6E2F10CA}"/>
              </a:ext>
            </a:extLst>
          </p:cNvPr>
          <p:cNvSpPr txBox="1"/>
          <p:nvPr/>
        </p:nvSpPr>
        <p:spPr>
          <a:xfrm>
            <a:off x="739452" y="1651989"/>
            <a:ext cx="2350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Raw </a:t>
            </a:r>
            <a:r>
              <a:rPr lang="en-US" sz="1600" dirty="0" err="1"/>
              <a:t>pointcloud</a:t>
            </a:r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524211-B588-4C87-831F-0EFE4A6CBFAA}"/>
              </a:ext>
            </a:extLst>
          </p:cNvPr>
          <p:cNvSpPr txBox="1"/>
          <p:nvPr/>
        </p:nvSpPr>
        <p:spPr>
          <a:xfrm>
            <a:off x="3507947" y="1651989"/>
            <a:ext cx="2350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Ground removal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E0F11-4C2E-4D46-8D53-7D13D3114E3E}"/>
              </a:ext>
            </a:extLst>
          </p:cNvPr>
          <p:cNvSpPr txBox="1"/>
          <p:nvPr/>
        </p:nvSpPr>
        <p:spPr>
          <a:xfrm>
            <a:off x="6276442" y="1652584"/>
            <a:ext cx="2350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Object segmentation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2B6472-83C8-48D1-B57A-12043A695EDD}"/>
              </a:ext>
            </a:extLst>
          </p:cNvPr>
          <p:cNvSpPr txBox="1"/>
          <p:nvPr/>
        </p:nvSpPr>
        <p:spPr>
          <a:xfrm>
            <a:off x="9044936" y="1668022"/>
            <a:ext cx="2350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On road filtering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CA0803-C615-42F5-9D6F-49E4D842C7FC}"/>
              </a:ext>
            </a:extLst>
          </p:cNvPr>
          <p:cNvSpPr txBox="1"/>
          <p:nvPr/>
        </p:nvSpPr>
        <p:spPr>
          <a:xfrm>
            <a:off x="654127" y="3809662"/>
            <a:ext cx="25208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128 + 16 + 16 Lasers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10Hz rotations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~260000 points per rotation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X,Y,Z,Intensity</a:t>
            </a:r>
            <a:endParaRPr 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1F6C2C-49A7-454B-96C1-8ABB77DA4E11}"/>
              </a:ext>
            </a:extLst>
          </p:cNvPr>
          <p:cNvSpPr txBox="1"/>
          <p:nvPr/>
        </p:nvSpPr>
        <p:spPr>
          <a:xfrm>
            <a:off x="3431873" y="3809662"/>
            <a:ext cx="252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Adaptive progressive morphological filtering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F97BCFF-4C0B-47AA-8744-052098CDCD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1873" y="4394436"/>
            <a:ext cx="2588504" cy="168467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8423C23-8E56-4535-823C-6BD403AEACEB}"/>
              </a:ext>
            </a:extLst>
          </p:cNvPr>
          <p:cNvSpPr txBox="1"/>
          <p:nvPr/>
        </p:nvSpPr>
        <p:spPr>
          <a:xfrm>
            <a:off x="6191115" y="3809662"/>
            <a:ext cx="2520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Spherical conditional Euclidian clustering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C53286-D315-4F33-81A9-33938A20FE24}"/>
              </a:ext>
            </a:extLst>
          </p:cNvPr>
          <p:cNvSpPr txBox="1"/>
          <p:nvPr/>
        </p:nvSpPr>
        <p:spPr>
          <a:xfrm>
            <a:off x="8950358" y="3809662"/>
            <a:ext cx="2520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Grid based greedy search for planar grids</a:t>
            </a:r>
          </a:p>
        </p:txBody>
      </p:sp>
    </p:spTree>
    <p:extLst>
      <p:ext uri="{BB962C8B-B14F-4D97-AF65-F5344CB8AC3E}">
        <p14:creationId xmlns:p14="http://schemas.microsoft.com/office/powerpoint/2010/main" val="329599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B9BBE-2AA3-4E46-846C-82C3E1C56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5980-438B-4DE5-9990-82641E68B168}" type="datetime1">
              <a:rPr lang="sv-SE" smtClean="0"/>
              <a:t>2019-11-06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B82A3-9E8B-461F-8D5C-F6A00ACBD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Ground truth systems and tools</a:t>
            </a:r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9DED257-273D-4D73-9E04-9EE5A0D9D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Object tracking – step by step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E8457BC-7094-4F1D-96CD-31BC08969313}"/>
              </a:ext>
            </a:extLst>
          </p:cNvPr>
          <p:cNvGrpSpPr/>
          <p:nvPr/>
        </p:nvGrpSpPr>
        <p:grpSpPr>
          <a:xfrm>
            <a:off x="1191687" y="1523581"/>
            <a:ext cx="10591011" cy="5334419"/>
            <a:chOff x="1125012" y="1288703"/>
            <a:chExt cx="10591011" cy="533441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8A5104-63AC-4D6F-8734-D0C4070328AC}"/>
                </a:ext>
              </a:extLst>
            </p:cNvPr>
            <p:cNvSpPr txBox="1"/>
            <p:nvPr/>
          </p:nvSpPr>
          <p:spPr>
            <a:xfrm>
              <a:off x="1688431" y="1403891"/>
              <a:ext cx="23501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Initial classification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10403D-9A1A-47D0-A5CA-674D514FDC82}"/>
                </a:ext>
              </a:extLst>
            </p:cNvPr>
            <p:cNvSpPr txBox="1"/>
            <p:nvPr/>
          </p:nvSpPr>
          <p:spPr>
            <a:xfrm>
              <a:off x="6978315" y="1288703"/>
              <a:ext cx="23501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Tracking and post-classification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B5CD7F-6066-4943-AF77-7CEF126633C9}"/>
                </a:ext>
              </a:extLst>
            </p:cNvPr>
            <p:cNvSpPr txBox="1"/>
            <p:nvPr/>
          </p:nvSpPr>
          <p:spPr>
            <a:xfrm>
              <a:off x="1125012" y="4216497"/>
              <a:ext cx="25208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Tx/>
                <a:buFont typeface="Arial" panose="020B0604020202020204" pitchFamily="34" charset="0"/>
                <a:buChar char="•"/>
              </a:pPr>
              <a:r>
                <a:rPr lang="en-GB" sz="1400" dirty="0"/>
                <a:t>Support vector machine</a:t>
              </a:r>
            </a:p>
            <a:p>
              <a:pPr marL="742950" lvl="1" indent="-285750">
                <a:buClrTx/>
                <a:buFont typeface="Arial" panose="020B0604020202020204" pitchFamily="34" charset="0"/>
                <a:buChar char="•"/>
              </a:pPr>
              <a:r>
                <a:rPr lang="en-GB" sz="1400" dirty="0" err="1"/>
                <a:t>LibSVM</a:t>
              </a:r>
              <a:endParaRPr lang="en-GB" sz="1400" dirty="0"/>
            </a:p>
            <a:p>
              <a:pPr marL="742950" lvl="1" indent="-285750">
                <a:buClrTx/>
                <a:buFont typeface="Arial" panose="020B0604020202020204" pitchFamily="34" charset="0"/>
                <a:buChar char="•"/>
              </a:pPr>
              <a:r>
                <a:rPr lang="en-GB" sz="1400" dirty="0"/>
                <a:t>Single-frame</a:t>
              </a:r>
            </a:p>
            <a:p>
              <a:pPr marL="742950" lvl="1" indent="-285750">
                <a:buClrTx/>
                <a:buFont typeface="Arial" panose="020B0604020202020204" pitchFamily="34" charset="0"/>
                <a:buChar char="•"/>
              </a:pPr>
              <a:r>
                <a:rPr lang="en-GB" sz="1400" dirty="0"/>
                <a:t>Geometry-based</a:t>
              </a: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12E04306-482B-456D-8FD9-0F3136666936}"/>
                </a:ext>
              </a:extLst>
            </p:cNvPr>
            <p:cNvSpPr txBox="1">
              <a:spLocks/>
            </p:cNvSpPr>
            <p:nvPr/>
          </p:nvSpPr>
          <p:spPr>
            <a:xfrm>
              <a:off x="6301573" y="4396634"/>
              <a:ext cx="5414450" cy="22264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lang="sv-SE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lang="sv-SE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lang="sv-SE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lang="sv-SE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ClrTx/>
                <a:buFont typeface="Arial" panose="020B0604020202020204" pitchFamily="34" charset="0"/>
                <a:buChar char="•"/>
              </a:pPr>
              <a:r>
                <a:rPr lang="sv-SE" sz="1400" dirty="0"/>
                <a:t>Independent Forward and </a:t>
              </a:r>
              <a:r>
                <a:rPr lang="sv-SE" sz="1400" dirty="0" err="1"/>
                <a:t>backward</a:t>
              </a:r>
              <a:r>
                <a:rPr lang="sv-SE" sz="1400" dirty="0"/>
                <a:t> pass </a:t>
              </a:r>
              <a:r>
                <a:rPr lang="sv-SE" sz="1400" dirty="0" err="1"/>
                <a:t>Kalman</a:t>
              </a:r>
              <a:r>
                <a:rPr lang="sv-SE" sz="1400" dirty="0"/>
                <a:t> filter</a:t>
              </a:r>
            </a:p>
            <a:p>
              <a:pPr marL="285750" indent="-285750">
                <a:spcBef>
                  <a:spcPts val="300"/>
                </a:spcBef>
                <a:buClrTx/>
                <a:buFont typeface="Arial" panose="020B0604020202020204" pitchFamily="34" charset="0"/>
                <a:buChar char="•"/>
              </a:pPr>
              <a:r>
                <a:rPr lang="sv-SE" sz="1400" dirty="0" err="1"/>
                <a:t>Merge</a:t>
              </a:r>
              <a:r>
                <a:rPr lang="sv-SE" sz="1400" dirty="0"/>
                <a:t> </a:t>
              </a:r>
              <a:r>
                <a:rPr lang="sv-SE" sz="1400" dirty="0" err="1"/>
                <a:t>tracklets</a:t>
              </a:r>
              <a:endParaRPr lang="sv-SE" sz="1400" dirty="0"/>
            </a:p>
            <a:p>
              <a:pPr marL="285750" indent="-285750">
                <a:spcBef>
                  <a:spcPts val="300"/>
                </a:spcBef>
                <a:buClrTx/>
                <a:buFont typeface="Arial" panose="020B0604020202020204" pitchFamily="34" charset="0"/>
                <a:buChar char="•"/>
              </a:pPr>
              <a:r>
                <a:rPr lang="sv-SE" sz="1400" dirty="0"/>
                <a:t>Re-filter</a:t>
              </a:r>
            </a:p>
            <a:p>
              <a:pPr marL="285750" indent="-285750">
                <a:spcBef>
                  <a:spcPts val="300"/>
                </a:spcBef>
                <a:buClrTx/>
                <a:buFont typeface="Arial" panose="020B0604020202020204" pitchFamily="34" charset="0"/>
                <a:buChar char="•"/>
              </a:pPr>
              <a:r>
                <a:rPr lang="sv-SE" sz="1400" dirty="0" err="1"/>
                <a:t>Rauch</a:t>
              </a:r>
              <a:r>
                <a:rPr lang="sv-SE" sz="1400" dirty="0"/>
                <a:t>-Tung-</a:t>
              </a:r>
              <a:r>
                <a:rPr lang="sv-SE" sz="1400" dirty="0" err="1"/>
                <a:t>Striebel</a:t>
              </a:r>
              <a:r>
                <a:rPr lang="sv-SE" sz="1400" dirty="0"/>
                <a:t> </a:t>
              </a:r>
              <a:r>
                <a:rPr lang="sv-SE" sz="1400" dirty="0" err="1"/>
                <a:t>smoothing</a:t>
              </a:r>
              <a:endParaRPr lang="sv-SE" sz="1400" dirty="0"/>
            </a:p>
            <a:p>
              <a:pPr marL="285750" indent="-285750">
                <a:spcBef>
                  <a:spcPts val="300"/>
                </a:spcBef>
                <a:buClrTx/>
                <a:buFont typeface="Arial" panose="020B0604020202020204" pitchFamily="34" charset="0"/>
                <a:buChar char="•"/>
              </a:pPr>
              <a:r>
                <a:rPr lang="sv-SE" sz="1400" dirty="0"/>
                <a:t>Association </a:t>
              </a:r>
              <a:r>
                <a:rPr lang="sv-SE" sz="1400" dirty="0" err="1"/>
                <a:t>based</a:t>
              </a:r>
              <a:r>
                <a:rPr lang="sv-SE" sz="1400" dirty="0"/>
                <a:t> on </a:t>
              </a:r>
              <a:r>
                <a:rPr lang="sv-SE" sz="1400" dirty="0" err="1"/>
                <a:t>weighted</a:t>
              </a:r>
              <a:r>
                <a:rPr lang="sv-SE" sz="1400" dirty="0"/>
                <a:t> </a:t>
              </a:r>
              <a:r>
                <a:rPr lang="sv-SE" sz="1400" dirty="0" err="1"/>
                <a:t>distance</a:t>
              </a:r>
              <a:r>
                <a:rPr lang="sv-SE" sz="1400" dirty="0"/>
                <a:t>, </a:t>
              </a:r>
              <a:r>
                <a:rPr lang="sv-SE" sz="1400" dirty="0" err="1"/>
                <a:t>classes</a:t>
              </a:r>
              <a:r>
                <a:rPr lang="sv-SE" sz="1400" dirty="0"/>
                <a:t>, </a:t>
              </a:r>
              <a:r>
                <a:rPr lang="sv-SE" sz="1400" dirty="0" err="1"/>
                <a:t>lifetime</a:t>
              </a:r>
              <a:r>
                <a:rPr lang="sv-SE" sz="1400" dirty="0"/>
                <a:t> and </a:t>
              </a:r>
              <a:r>
                <a:rPr lang="sv-SE" sz="1400" dirty="0" err="1"/>
                <a:t>other</a:t>
              </a:r>
              <a:r>
                <a:rPr lang="sv-SE" sz="1400" dirty="0"/>
                <a:t> </a:t>
              </a:r>
              <a:r>
                <a:rPr lang="sv-SE" sz="1400" dirty="0" err="1"/>
                <a:t>attributes</a:t>
              </a:r>
              <a:endParaRPr lang="sv-SE" sz="1400" dirty="0"/>
            </a:p>
            <a:p>
              <a:pPr marL="285750" indent="-285750">
                <a:spcBef>
                  <a:spcPts val="300"/>
                </a:spcBef>
                <a:buClrTx/>
                <a:buFont typeface="Arial" panose="020B0604020202020204" pitchFamily="34" charset="0"/>
                <a:buChar char="•"/>
              </a:pPr>
              <a:r>
                <a:rPr lang="sv-SE" sz="1400" dirty="0"/>
                <a:t>Post-</a:t>
              </a:r>
              <a:r>
                <a:rPr lang="sv-SE" sz="1400" dirty="0" err="1"/>
                <a:t>classification</a:t>
              </a:r>
              <a:r>
                <a:rPr lang="sv-SE" sz="1400" dirty="0"/>
                <a:t> to </a:t>
              </a:r>
              <a:r>
                <a:rPr lang="sv-SE" sz="1400" dirty="0" err="1"/>
                <a:t>find</a:t>
              </a:r>
              <a:r>
                <a:rPr lang="sv-SE" sz="1400" dirty="0"/>
                <a:t> </a:t>
              </a:r>
              <a:r>
                <a:rPr lang="sv-SE" sz="1400" dirty="0" err="1"/>
                <a:t>most</a:t>
              </a:r>
              <a:r>
                <a:rPr lang="sv-SE" sz="1400" dirty="0"/>
                <a:t> probable </a:t>
              </a:r>
              <a:r>
                <a:rPr lang="sv-SE" sz="1400" dirty="0" err="1"/>
                <a:t>class</a:t>
              </a:r>
              <a:r>
                <a:rPr lang="sv-SE" sz="1400" dirty="0"/>
                <a:t> </a:t>
              </a:r>
              <a:r>
                <a:rPr lang="sv-SE" sz="1400" dirty="0" err="1"/>
                <a:t>during</a:t>
              </a:r>
              <a:r>
                <a:rPr lang="sv-SE" sz="1400" dirty="0"/>
                <a:t> </a:t>
              </a:r>
              <a:r>
                <a:rPr lang="sv-SE" sz="1400" dirty="0" err="1"/>
                <a:t>object</a:t>
              </a:r>
              <a:r>
                <a:rPr lang="sv-SE" sz="1400" dirty="0"/>
                <a:t> </a:t>
              </a:r>
              <a:r>
                <a:rPr lang="sv-SE" sz="1400" dirty="0" err="1"/>
                <a:t>lifetime</a:t>
              </a:r>
              <a:endParaRPr lang="sv-SE" sz="1400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B732C02-FC4A-47DE-827F-3206A921E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012" y="1873478"/>
              <a:ext cx="3632656" cy="204881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A84235-38CF-491B-B816-1343A3FCF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58" y="2108356"/>
            <a:ext cx="3686631" cy="410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25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BCA7-5156-4F3D-8C90-38C9F9505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Lane detection – step by step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F46BB-E26E-426F-8FE8-DDC42D98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5980-438B-4DE5-9990-82641E68B168}" type="datetime1">
              <a:rPr lang="sv-SE" smtClean="0"/>
              <a:t>2019-11-06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B9F6F-C6A6-4A82-9F7F-F51B8A45D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Ground truth systems and tools</a:t>
            </a:r>
            <a:endParaRPr lang="sv-S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A0E7A9-8C36-4266-B5F2-9F4D6E2F10CA}"/>
              </a:ext>
            </a:extLst>
          </p:cNvPr>
          <p:cNvSpPr txBox="1"/>
          <p:nvPr/>
        </p:nvSpPr>
        <p:spPr>
          <a:xfrm>
            <a:off x="625152" y="2069243"/>
            <a:ext cx="2350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Lane marking detection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524211-B588-4C87-831F-0EFE4A6CBFAA}"/>
              </a:ext>
            </a:extLst>
          </p:cNvPr>
          <p:cNvSpPr txBox="1"/>
          <p:nvPr/>
        </p:nvSpPr>
        <p:spPr>
          <a:xfrm>
            <a:off x="3811172" y="2069243"/>
            <a:ext cx="2350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Lane marker tracking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CA0803-C615-42F5-9D6F-49E4D842C7FC}"/>
              </a:ext>
            </a:extLst>
          </p:cNvPr>
          <p:cNvSpPr txBox="1"/>
          <p:nvPr/>
        </p:nvSpPr>
        <p:spPr>
          <a:xfrm>
            <a:off x="539827" y="4193004"/>
            <a:ext cx="25208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Find lane marking points by looking at intensity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1F6C2C-49A7-454B-96C1-8ABB77DA4E11}"/>
              </a:ext>
            </a:extLst>
          </p:cNvPr>
          <p:cNvSpPr txBox="1"/>
          <p:nvPr/>
        </p:nvSpPr>
        <p:spPr>
          <a:xfrm>
            <a:off x="3699998" y="4193004"/>
            <a:ext cx="2520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Track the center of lane markings to filter out connected lane marking segments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1B6538-B0FB-4651-9610-5C6AFD4824C5}"/>
              </a:ext>
            </a:extLst>
          </p:cNvPr>
          <p:cNvSpPr txBox="1"/>
          <p:nvPr/>
        </p:nvSpPr>
        <p:spPr>
          <a:xfrm>
            <a:off x="7039359" y="2071668"/>
            <a:ext cx="2350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Lane detection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8FAF1F-2BE7-401D-B1C9-A13310809952}"/>
              </a:ext>
            </a:extLst>
          </p:cNvPr>
          <p:cNvSpPr txBox="1"/>
          <p:nvPr/>
        </p:nvSpPr>
        <p:spPr>
          <a:xfrm>
            <a:off x="6954032" y="4193003"/>
            <a:ext cx="252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Use tracked lane centers to find where lanes are</a:t>
            </a:r>
          </a:p>
        </p:txBody>
      </p:sp>
      <p:pic>
        <p:nvPicPr>
          <p:cNvPr id="8" name="Picture 7" descr="A picture containing dark, sitting, woman, holding&#10;&#10;Description automatically generated">
            <a:extLst>
              <a:ext uri="{FF2B5EF4-FFF2-40B4-BE49-F238E27FC236}">
                <a16:creationId xmlns:a16="http://schemas.microsoft.com/office/drawing/2014/main" id="{543C98EE-8553-4425-895B-CB6782166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27" y="2407797"/>
            <a:ext cx="2406417" cy="2983957"/>
          </a:xfrm>
          <a:prstGeom prst="rect">
            <a:avLst/>
          </a:prstGeom>
        </p:spPr>
      </p:pic>
      <p:pic>
        <p:nvPicPr>
          <p:cNvPr id="10" name="Picture 9" descr="A screen shot of a window&#10;&#10;Description automatically generated">
            <a:extLst>
              <a:ext uri="{FF2B5EF4-FFF2-40B4-BE49-F238E27FC236}">
                <a16:creationId xmlns:a16="http://schemas.microsoft.com/office/drawing/2014/main" id="{1450A869-1378-4E8E-991C-57F9E40F1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352" y="2301221"/>
            <a:ext cx="2627807" cy="3272727"/>
          </a:xfrm>
          <a:prstGeom prst="rect">
            <a:avLst/>
          </a:prstGeom>
        </p:spPr>
      </p:pic>
      <p:pic>
        <p:nvPicPr>
          <p:cNvPr id="12" name="Picture 11" descr="A picture containing window, train, sitting, looking&#10;&#10;Description automatically generated">
            <a:extLst>
              <a:ext uri="{FF2B5EF4-FFF2-40B4-BE49-F238E27FC236}">
                <a16:creationId xmlns:a16="http://schemas.microsoft.com/office/drawing/2014/main" id="{93761EEB-F15D-4CC8-B56B-F408FD34E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37" y="2301220"/>
            <a:ext cx="2637433" cy="327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83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E05C64D-DF49-4279-B46E-EB282CF42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173" y="492193"/>
            <a:ext cx="7448755" cy="5013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15B887-FA07-4499-AC1E-E2C2236B2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day at 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5DD5F0-378B-4990-8A98-7C54B6AC2C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1352101"/>
            <a:ext cx="5675865" cy="48375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Get to office at 8.00 </a:t>
            </a:r>
          </a:p>
          <a:p>
            <a:pPr lvl="1"/>
            <a:r>
              <a:rPr lang="en-US" dirty="0"/>
              <a:t>Review others code</a:t>
            </a:r>
          </a:p>
          <a:p>
            <a:pPr lvl="1"/>
            <a:r>
              <a:rPr lang="en-US" dirty="0"/>
              <a:t>Answer emails</a:t>
            </a:r>
          </a:p>
          <a:p>
            <a:pPr lvl="1"/>
            <a:r>
              <a:rPr lang="en-US" dirty="0"/>
              <a:t>Do some small patch</a:t>
            </a:r>
          </a:p>
          <a:p>
            <a:pPr lvl="1"/>
            <a:r>
              <a:rPr lang="en-US" dirty="0"/>
              <a:t>Check in with other teams</a:t>
            </a:r>
          </a:p>
          <a:p>
            <a:r>
              <a:rPr lang="en-US" dirty="0"/>
              <a:t>Standup at 10.00 </a:t>
            </a:r>
          </a:p>
          <a:p>
            <a:pPr lvl="1"/>
            <a:r>
              <a:rPr lang="en-US" dirty="0"/>
              <a:t>Does someone need help?</a:t>
            </a:r>
          </a:p>
          <a:p>
            <a:pPr lvl="1"/>
            <a:r>
              <a:rPr lang="en-US" dirty="0"/>
              <a:t>Any blockers?</a:t>
            </a:r>
          </a:p>
          <a:p>
            <a:pPr lvl="1"/>
            <a:r>
              <a:rPr lang="en-US" dirty="0"/>
              <a:t>What will you work with today?</a:t>
            </a:r>
          </a:p>
          <a:p>
            <a:r>
              <a:rPr lang="en-US" dirty="0"/>
              <a:t>80% of team does lunch training 10.15-11.00</a:t>
            </a:r>
          </a:p>
          <a:p>
            <a:pPr lvl="1"/>
            <a:r>
              <a:rPr lang="en-US" dirty="0"/>
              <a:t>Gym (Monday/Wednesday)</a:t>
            </a:r>
          </a:p>
          <a:p>
            <a:pPr lvl="1"/>
            <a:r>
              <a:rPr lang="en-US" dirty="0"/>
              <a:t>Running (Tuesday/Thursday)</a:t>
            </a:r>
          </a:p>
          <a:p>
            <a:r>
              <a:rPr lang="en-US" dirty="0"/>
              <a:t>Lunch 11-12</a:t>
            </a:r>
          </a:p>
          <a:p>
            <a:r>
              <a:rPr lang="en-US" dirty="0"/>
              <a:t>Work 12-14</a:t>
            </a:r>
          </a:p>
          <a:p>
            <a:pPr lvl="1"/>
            <a:r>
              <a:rPr lang="en-US" dirty="0"/>
              <a:t>Develop new feature</a:t>
            </a:r>
          </a:p>
          <a:p>
            <a:pPr lvl="1"/>
            <a:r>
              <a:rPr lang="en-US" dirty="0"/>
              <a:t>Attend a meeting with another team</a:t>
            </a:r>
          </a:p>
          <a:p>
            <a:r>
              <a:rPr lang="en-US" dirty="0"/>
              <a:t>Team gets some air (and </a:t>
            </a:r>
            <a:r>
              <a:rPr lang="en-US" dirty="0" err="1"/>
              <a:t>fika</a:t>
            </a:r>
            <a:r>
              <a:rPr lang="en-US" dirty="0"/>
              <a:t>) 14-14.30</a:t>
            </a:r>
          </a:p>
          <a:p>
            <a:r>
              <a:rPr lang="en-US" dirty="0"/>
              <a:t>14.30-17~ Continue coding until I leave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BFA18-B61C-4230-9A4A-9618A5EE4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CE1DB-5C8A-4AB1-AC02-DC73E8B8D4D7}" type="datetime1">
              <a:rPr lang="sv-SE" smtClean="0"/>
              <a:t>2019-11-06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8031E-9889-4989-BF2B-14FF6F954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Ground truth systems and tools</a:t>
            </a:r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56EFFE-3FE9-4222-BFF6-055AA5EDA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876" y="479787"/>
            <a:ext cx="5634826" cy="3165242"/>
          </a:xfrm>
          <a:prstGeom prst="rect">
            <a:avLst/>
          </a:prstGeom>
        </p:spPr>
      </p:pic>
      <p:pic>
        <p:nvPicPr>
          <p:cNvPr id="5124" name="Picture 4" descr="Image result for fysiken göteborg logo">
            <a:extLst>
              <a:ext uri="{FF2B5EF4-FFF2-40B4-BE49-F238E27FC236}">
                <a16:creationId xmlns:a16="http://schemas.microsoft.com/office/drawing/2014/main" id="{0796E2C9-4430-4F99-9CE8-70C2444E5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658" y="2319557"/>
            <a:ext cx="2993571" cy="299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kanelbulle mr cake">
            <a:extLst>
              <a:ext uri="{FF2B5EF4-FFF2-40B4-BE49-F238E27FC236}">
                <a16:creationId xmlns:a16="http://schemas.microsoft.com/office/drawing/2014/main" id="{4A936141-498D-46B3-BB88-62A3BA44A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383" y="3581484"/>
            <a:ext cx="4114800" cy="274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08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33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34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38" dur="1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39" dur="1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43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44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48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49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1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53" dur="1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54" dur="1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1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70" dur="1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71" dur="1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1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75" dur="1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76" dur="1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1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80" dur="1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81" dur="1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1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1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85" dur="1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86" dur="1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1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94" dur="1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95" dur="1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1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1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99" dur="1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100" dur="1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1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1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104" dur="1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105" dur="1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1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1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113" dur="1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114" dur="1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1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1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126" dur="1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127" dur="1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1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132" dur="1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" dur="1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136" dur="1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137" dur="1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" dur="1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animClr clrSpc="rgb" dir="cw">
                                      <p:cBhvr>
                                        <p:cTn id="149" dur="1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BAB3"/>
                                      </p:to>
                                    </p:animClr>
                                    <p:set>
                                      <p:cBhvr>
                                        <p:cTn id="150" dur="1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1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E90C8-EBE8-4AE5-B87E-DBE5EDFC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work: Camera-Lidar Fusion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7A8C6-23C9-43DC-9AEC-0408535DB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5980-438B-4DE5-9990-82641E68B168}" type="datetime1">
              <a:rPr lang="sv-SE" smtClean="0"/>
              <a:t>2019-11-06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E1799-6A3D-47C1-B949-F5B30BAA5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Ground truth systems and tools</a:t>
            </a:r>
            <a:endParaRPr lang="sv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403556-909B-44E7-A93D-A62FA9F766AF}"/>
              </a:ext>
            </a:extLst>
          </p:cNvPr>
          <p:cNvSpPr txBox="1"/>
          <p:nvPr/>
        </p:nvSpPr>
        <p:spPr>
          <a:xfrm>
            <a:off x="970692" y="4450993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Tested running an open-source “Faster R-CNN Mask"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Trained on the COCO dataset.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F5FB04-4B13-448E-8A7B-7D96148616BB}"/>
              </a:ext>
            </a:extLst>
          </p:cNvPr>
          <p:cNvSpPr txBox="1"/>
          <p:nvPr/>
        </p:nvSpPr>
        <p:spPr>
          <a:xfrm>
            <a:off x="6245694" y="447862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Interpolated Lidar points onto camera image.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Calibration improvements possible</a:t>
            </a:r>
          </a:p>
        </p:txBody>
      </p:sp>
      <p:pic>
        <p:nvPicPr>
          <p:cNvPr id="6" name="Picture 5" descr="A view of a city street&#10;&#10;Description automatically generated">
            <a:extLst>
              <a:ext uri="{FF2B5EF4-FFF2-40B4-BE49-F238E27FC236}">
                <a16:creationId xmlns:a16="http://schemas.microsoft.com/office/drawing/2014/main" id="{60C2FFA2-A1A9-4F07-9E11-1A421977F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2" y="2121581"/>
            <a:ext cx="4312299" cy="2329412"/>
          </a:xfrm>
          <a:prstGeom prst="rect">
            <a:avLst/>
          </a:prstGeom>
        </p:spPr>
      </p:pic>
      <p:pic>
        <p:nvPicPr>
          <p:cNvPr id="12" name="Picture 11" descr="A view of a highway&#10;&#10;Description automatically generated">
            <a:extLst>
              <a:ext uri="{FF2B5EF4-FFF2-40B4-BE49-F238E27FC236}">
                <a16:creationId xmlns:a16="http://schemas.microsoft.com/office/drawing/2014/main" id="{D9A9FE5E-D7A0-482C-BA7B-14A3D0BCC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191" y="2120218"/>
            <a:ext cx="4206417" cy="231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05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8576" y="5692027"/>
            <a:ext cx="35948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2400" dirty="0">
                <a:solidFill>
                  <a:schemeClr val="tx1">
                    <a:lumMod val="95000"/>
                  </a:schemeClr>
                </a:solidFill>
                <a:latin typeface="MetaPro-Medium"/>
                <a:ea typeface="+mj-ea"/>
              </a:rPr>
              <a:t>Q&amp;A </a:t>
            </a:r>
            <a:endParaRPr lang="en-GB" sz="2400" dirty="0">
              <a:solidFill>
                <a:schemeClr val="tx1">
                  <a:lumMod val="95000"/>
                </a:schemeClr>
              </a:solidFill>
              <a:latin typeface="MetaPro-Medium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53007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FD27F7-BA58-4E80-8BAB-B26940405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Validating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sensors in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self-driving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cars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37364B-D2DB-4507-B745-D47416143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FFAE-651F-4C44-9B91-2D11EA001E7D}" type="datetime1">
              <a:rPr lang="sv-SE" smtClean="0"/>
              <a:t>2019-11-06</a:t>
            </a:fld>
            <a:endParaRPr lang="sv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52E7D4-AC96-4D41-9A30-B68EE38B6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Ground truth systems and tools</a:t>
            </a:r>
            <a:endParaRPr lang="sv-S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216A99-062C-4823-B077-62D116037163}"/>
              </a:ext>
            </a:extLst>
          </p:cNvPr>
          <p:cNvSpPr/>
          <p:nvPr/>
        </p:nvSpPr>
        <p:spPr>
          <a:xfrm>
            <a:off x="371475" y="1956053"/>
            <a:ext cx="4334089" cy="281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Company and team </a:t>
            </a: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System setup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Object</a:t>
            </a: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tracking</a:t>
            </a: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Lane </a:t>
            </a: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day</a:t>
            </a: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Features in </a:t>
            </a: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E0223B-2811-4414-8581-6C66503E7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0" t="14445" r="17302" b="17639"/>
          <a:stretch/>
        </p:blipFill>
        <p:spPr>
          <a:xfrm>
            <a:off x="5143500" y="1758593"/>
            <a:ext cx="6238875" cy="3941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080815-96D3-45E6-87E3-CB2E5E8C5615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141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320" y="1371708"/>
            <a:ext cx="12191360" cy="50562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9"/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40" name="Rechteck 35"/>
          <p:cNvSpPr/>
          <p:nvPr/>
        </p:nvSpPr>
        <p:spPr>
          <a:xfrm>
            <a:off x="1260254" y="4139963"/>
            <a:ext cx="9791486" cy="79195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9"/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41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7" t="21788" r="19661" b="27721"/>
          <a:stretch/>
        </p:blipFill>
        <p:spPr>
          <a:xfrm>
            <a:off x="5076055" y="1800086"/>
            <a:ext cx="2083011" cy="1557146"/>
          </a:xfrm>
          <a:prstGeom prst="rect">
            <a:avLst/>
          </a:prstGeom>
        </p:spPr>
      </p:pic>
      <p:grpSp>
        <p:nvGrpSpPr>
          <p:cNvPr id="42" name="Gruppieren 8"/>
          <p:cNvGrpSpPr/>
          <p:nvPr/>
        </p:nvGrpSpPr>
        <p:grpSpPr>
          <a:xfrm>
            <a:off x="-22256" y="3956147"/>
            <a:ext cx="1915245" cy="1699114"/>
            <a:chOff x="-22578" y="2763461"/>
            <a:chExt cx="1915345" cy="1699203"/>
          </a:xfrm>
        </p:grpSpPr>
        <p:pic>
          <p:nvPicPr>
            <p:cNvPr id="43" name="Grafik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578" y="2763461"/>
              <a:ext cx="1915345" cy="1699203"/>
            </a:xfrm>
            <a:prstGeom prst="rect">
              <a:avLst/>
            </a:prstGeom>
          </p:spPr>
        </p:pic>
        <p:sp>
          <p:nvSpPr>
            <p:cNvPr id="44" name="Textfeld 6"/>
            <p:cNvSpPr txBox="1"/>
            <p:nvPr/>
          </p:nvSpPr>
          <p:spPr>
            <a:xfrm>
              <a:off x="544513" y="2765778"/>
              <a:ext cx="1340731" cy="114017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defTabSz="914269">
                <a:lnSpc>
                  <a:spcPts val="2000"/>
                </a:lnSpc>
                <a:spcBef>
                  <a:spcPts val="2400"/>
                </a:spcBef>
              </a:pPr>
              <a:r>
                <a:rPr lang="en-US">
                  <a:solidFill>
                    <a:srgbClr val="61C9A8"/>
                  </a:solidFill>
                  <a:latin typeface="Arial" panose="020B0604020202020204"/>
                </a:rPr>
                <a:t>Sensor</a:t>
              </a:r>
            </a:p>
          </p:txBody>
        </p:sp>
      </p:grpSp>
      <p:sp>
        <p:nvSpPr>
          <p:cNvPr id="45" name="Textfeld 7"/>
          <p:cNvSpPr txBox="1"/>
          <p:nvPr/>
        </p:nvSpPr>
        <p:spPr>
          <a:xfrm>
            <a:off x="1908042" y="3968370"/>
            <a:ext cx="8432357" cy="114011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 defTabSz="914269">
              <a:lnSpc>
                <a:spcPts val="2000"/>
              </a:lnSpc>
              <a:spcBef>
                <a:spcPts val="2400"/>
              </a:spcBef>
            </a:pPr>
            <a:r>
              <a:rPr lang="en-US">
                <a:solidFill>
                  <a:srgbClr val="619DBC"/>
                </a:solidFill>
                <a:latin typeface="Arial" panose="020B0604020202020204"/>
              </a:rPr>
              <a:t>Sensing      Sensor Fusion      Decision &amp; Control      Vehicle Control</a:t>
            </a:r>
          </a:p>
        </p:txBody>
      </p:sp>
      <p:grpSp>
        <p:nvGrpSpPr>
          <p:cNvPr id="46" name="Gruppieren 9"/>
          <p:cNvGrpSpPr/>
          <p:nvPr/>
        </p:nvGrpSpPr>
        <p:grpSpPr>
          <a:xfrm>
            <a:off x="9791806" y="3956147"/>
            <a:ext cx="1915245" cy="1699114"/>
            <a:chOff x="-22578" y="2763461"/>
            <a:chExt cx="1915345" cy="1699203"/>
          </a:xfrm>
        </p:grpSpPr>
        <p:pic>
          <p:nvPicPr>
            <p:cNvPr id="47" name="Grafik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578" y="2763461"/>
              <a:ext cx="1915345" cy="1699203"/>
            </a:xfrm>
            <a:prstGeom prst="rect">
              <a:avLst/>
            </a:prstGeom>
          </p:spPr>
        </p:pic>
        <p:sp>
          <p:nvSpPr>
            <p:cNvPr id="48" name="Textfeld 11"/>
            <p:cNvSpPr txBox="1"/>
            <p:nvPr/>
          </p:nvSpPr>
          <p:spPr>
            <a:xfrm>
              <a:off x="544513" y="2765778"/>
              <a:ext cx="1340731" cy="114017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defTabSz="914269">
                <a:lnSpc>
                  <a:spcPts val="2000"/>
                </a:lnSpc>
                <a:spcBef>
                  <a:spcPts val="2400"/>
                </a:spcBef>
              </a:pPr>
              <a:r>
                <a:rPr lang="en-US">
                  <a:solidFill>
                    <a:srgbClr val="61C9A8"/>
                  </a:solidFill>
                  <a:latin typeface="Arial" panose="020B0604020202020204"/>
                </a:rPr>
                <a:t>Actuator</a:t>
              </a:r>
            </a:p>
          </p:txBody>
        </p:sp>
      </p:grpSp>
      <p:cxnSp>
        <p:nvCxnSpPr>
          <p:cNvPr id="49" name="Gerade Verbindung 15"/>
          <p:cNvCxnSpPr/>
          <p:nvPr/>
        </p:nvCxnSpPr>
        <p:spPr>
          <a:xfrm flipH="1" flipV="1">
            <a:off x="3701307" y="4388125"/>
            <a:ext cx="0" cy="323983"/>
          </a:xfrm>
          <a:prstGeom prst="line">
            <a:avLst/>
          </a:prstGeom>
          <a:ln w="6350">
            <a:solidFill>
              <a:srgbClr val="619D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17"/>
          <p:cNvCxnSpPr/>
          <p:nvPr/>
        </p:nvCxnSpPr>
        <p:spPr>
          <a:xfrm flipH="1" flipV="1">
            <a:off x="5543405" y="4388125"/>
            <a:ext cx="0" cy="323983"/>
          </a:xfrm>
          <a:prstGeom prst="line">
            <a:avLst/>
          </a:prstGeom>
          <a:ln w="6350">
            <a:solidFill>
              <a:srgbClr val="619D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18"/>
          <p:cNvCxnSpPr/>
          <p:nvPr/>
        </p:nvCxnSpPr>
        <p:spPr>
          <a:xfrm flipH="1" flipV="1">
            <a:off x="7847284" y="4388125"/>
            <a:ext cx="0" cy="323983"/>
          </a:xfrm>
          <a:prstGeom prst="line">
            <a:avLst/>
          </a:prstGeom>
          <a:ln w="6350">
            <a:solidFill>
              <a:srgbClr val="619D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22"/>
          <p:cNvSpPr txBox="1"/>
          <p:nvPr/>
        </p:nvSpPr>
        <p:spPr>
          <a:xfrm>
            <a:off x="2520189" y="3535109"/>
            <a:ext cx="7199622" cy="51587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 defTabSz="914269">
              <a:lnSpc>
                <a:spcPts val="2000"/>
              </a:lnSpc>
              <a:spcBef>
                <a:spcPts val="2400"/>
              </a:spcBef>
            </a:pPr>
            <a:r>
              <a:rPr lang="en-US">
                <a:solidFill>
                  <a:srgbClr val="619DBC"/>
                </a:solidFill>
                <a:latin typeface="Arial" panose="020B0604020202020204"/>
              </a:rPr>
              <a:t>Cloud</a:t>
            </a:r>
            <a:br>
              <a:rPr lang="en-US">
                <a:solidFill>
                  <a:srgbClr val="619DBC"/>
                </a:solidFill>
                <a:latin typeface="Arial" panose="020B0604020202020204"/>
              </a:rPr>
            </a:br>
            <a:r>
              <a:rPr lang="en-US" sz="1200">
                <a:solidFill>
                  <a:srgbClr val="7D7D7D"/>
                </a:solidFill>
                <a:latin typeface="Arial" panose="020B0604020202020204"/>
              </a:rPr>
              <a:t>Real-time HD Maps   l   Connected Safety Functions </a:t>
            </a:r>
          </a:p>
        </p:txBody>
      </p:sp>
      <p:sp>
        <p:nvSpPr>
          <p:cNvPr id="53" name="Textfeld 27"/>
          <p:cNvSpPr txBox="1"/>
          <p:nvPr/>
        </p:nvSpPr>
        <p:spPr>
          <a:xfrm>
            <a:off x="2520189" y="5070201"/>
            <a:ext cx="7199622" cy="51587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 defTabSz="914269">
              <a:lnSpc>
                <a:spcPts val="2000"/>
              </a:lnSpc>
              <a:spcBef>
                <a:spcPts val="300"/>
              </a:spcBef>
            </a:pPr>
            <a:r>
              <a:rPr lang="en-US" sz="1200">
                <a:solidFill>
                  <a:srgbClr val="7D7D7D"/>
                </a:solidFill>
                <a:latin typeface="Arial" panose="020B0604020202020204"/>
              </a:rPr>
              <a:t>Base Tech Software   l   HW Design   l   System Design   l   Technical Safety Concepts</a:t>
            </a:r>
          </a:p>
          <a:p>
            <a:pPr algn="ctr" defTabSz="914269">
              <a:lnSpc>
                <a:spcPts val="2000"/>
              </a:lnSpc>
              <a:spcBef>
                <a:spcPts val="300"/>
              </a:spcBef>
            </a:pPr>
            <a:r>
              <a:rPr lang="en-US">
                <a:solidFill>
                  <a:srgbClr val="619DBC"/>
                </a:solidFill>
                <a:latin typeface="Arial" panose="020B0604020202020204"/>
              </a:rPr>
              <a:t>System</a:t>
            </a:r>
          </a:p>
        </p:txBody>
      </p:sp>
      <p:grpSp>
        <p:nvGrpSpPr>
          <p:cNvPr id="54" name="Gruppieren 29"/>
          <p:cNvGrpSpPr/>
          <p:nvPr/>
        </p:nvGrpSpPr>
        <p:grpSpPr>
          <a:xfrm>
            <a:off x="2520189" y="5144085"/>
            <a:ext cx="7199622" cy="791959"/>
            <a:chOff x="2484000" y="3672000"/>
            <a:chExt cx="2160000" cy="324000"/>
          </a:xfrm>
        </p:grpSpPr>
        <p:cxnSp>
          <p:nvCxnSpPr>
            <p:cNvPr id="55" name="Gerade Verbindung 28"/>
            <p:cNvCxnSpPr/>
            <p:nvPr/>
          </p:nvCxnSpPr>
          <p:spPr>
            <a:xfrm flipH="1" flipV="1">
              <a:off x="4644000" y="3672000"/>
              <a:ext cx="0" cy="324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uppieren 12"/>
            <p:cNvGrpSpPr/>
            <p:nvPr/>
          </p:nvGrpSpPr>
          <p:grpSpPr>
            <a:xfrm flipH="1" flipV="1">
              <a:off x="2484000" y="3672000"/>
              <a:ext cx="2160000" cy="324000"/>
              <a:chOff x="5040000" y="2052000"/>
              <a:chExt cx="2160000" cy="432000"/>
            </a:xfrm>
          </p:grpSpPr>
          <p:cxnSp>
            <p:nvCxnSpPr>
              <p:cNvPr id="57" name="Gerade Verbindung 13"/>
              <p:cNvCxnSpPr/>
              <p:nvPr/>
            </p:nvCxnSpPr>
            <p:spPr>
              <a:xfrm>
                <a:off x="5040000" y="2052000"/>
                <a:ext cx="21600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Gerade Verbindung 14"/>
              <p:cNvCxnSpPr/>
              <p:nvPr/>
            </p:nvCxnSpPr>
            <p:spPr>
              <a:xfrm>
                <a:off x="7200000" y="2052000"/>
                <a:ext cx="0" cy="4320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9" name="Gruppieren 32"/>
          <p:cNvGrpSpPr/>
          <p:nvPr/>
        </p:nvGrpSpPr>
        <p:grpSpPr>
          <a:xfrm flipH="1">
            <a:off x="2520187" y="3204012"/>
            <a:ext cx="2411874" cy="719962"/>
            <a:chOff x="6476400" y="2052000"/>
            <a:chExt cx="723600" cy="432000"/>
          </a:xfrm>
        </p:grpSpPr>
        <p:cxnSp>
          <p:nvCxnSpPr>
            <p:cNvPr id="60" name="Gerade Verbindung 33"/>
            <p:cNvCxnSpPr/>
            <p:nvPr/>
          </p:nvCxnSpPr>
          <p:spPr>
            <a:xfrm>
              <a:off x="6476400" y="2052000"/>
              <a:ext cx="7236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34"/>
            <p:cNvCxnSpPr/>
            <p:nvPr/>
          </p:nvCxnSpPr>
          <p:spPr>
            <a:xfrm>
              <a:off x="7200000" y="2052000"/>
              <a:ext cx="0" cy="432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uppieren 36"/>
          <p:cNvGrpSpPr/>
          <p:nvPr/>
        </p:nvGrpSpPr>
        <p:grpSpPr>
          <a:xfrm>
            <a:off x="7271938" y="3204012"/>
            <a:ext cx="2411874" cy="719962"/>
            <a:chOff x="6476400" y="2052000"/>
            <a:chExt cx="723600" cy="432000"/>
          </a:xfrm>
        </p:grpSpPr>
        <p:cxnSp>
          <p:nvCxnSpPr>
            <p:cNvPr id="63" name="Gerade Verbindung 37"/>
            <p:cNvCxnSpPr/>
            <p:nvPr/>
          </p:nvCxnSpPr>
          <p:spPr>
            <a:xfrm>
              <a:off x="6476400" y="2052000"/>
              <a:ext cx="7236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38"/>
            <p:cNvCxnSpPr/>
            <p:nvPr/>
          </p:nvCxnSpPr>
          <p:spPr>
            <a:xfrm>
              <a:off x="7200000" y="2052000"/>
              <a:ext cx="0" cy="432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feld 3">
            <a:extLst>
              <a:ext uri="{FF2B5EF4-FFF2-40B4-BE49-F238E27FC236}">
                <a16:creationId xmlns:a16="http://schemas.microsoft.com/office/drawing/2014/main" id="{1E0F588E-7723-4D2A-A05D-90F5E4A2813D}"/>
              </a:ext>
            </a:extLst>
          </p:cNvPr>
          <p:cNvSpPr txBox="1"/>
          <p:nvPr/>
        </p:nvSpPr>
        <p:spPr>
          <a:xfrm>
            <a:off x="540292" y="360160"/>
            <a:ext cx="12419698" cy="10799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defTabSz="914269"/>
            <a:r>
              <a:rPr lang="sv-SE" sz="3200" dirty="0">
                <a:solidFill>
                  <a:srgbClr val="191919"/>
                </a:solidFill>
                <a:latin typeface="Arial" panose="020B0604020202020204"/>
              </a:rPr>
              <a:t>OUR PURPOSE IS TO MAKE IT REAL</a:t>
            </a:r>
            <a:endParaRPr lang="en-US" sz="2000" dirty="0">
              <a:solidFill>
                <a:srgbClr val="191919"/>
              </a:solidFill>
              <a:latin typeface="Arial" panose="020B0604020202020204"/>
            </a:endParaRP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17AC6633-461E-4AA6-AB4F-B65E57DF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69"/>
            <a:fld id="{2F7CE1DB-5C8A-4AB1-AC02-DC73E8B8D4D7}" type="datetime1">
              <a:rPr lang="sv-SE"/>
              <a:pPr defTabSz="914269"/>
              <a:t>2019-11-06</a:t>
            </a:fld>
            <a:endParaRPr lang="sv-SE" b="0" dirty="0">
              <a:solidFill>
                <a:srgbClr val="F4F5F4"/>
              </a:solidFill>
              <a:latin typeface="Arial" panose="020B0604020202020204"/>
            </a:endParaRP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3D01320-69A4-4CFA-B7B0-BB5E2E38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Ground truth systems and tools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48309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B8BD8C-B00B-4AF6-AB90-EFB1AB969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B1E5E8-DB33-4029-91BF-30B5C84F0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78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FD27F7-BA58-4E80-8BAB-B2694040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76" y="303829"/>
            <a:ext cx="11133462" cy="659201"/>
          </a:xfrm>
        </p:spPr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The Team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37364B-D2DB-4507-B745-D47416143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FFAE-651F-4C44-9B91-2D11EA001E7D}" type="datetime1">
              <a:rPr lang="sv-SE" smtClean="0"/>
              <a:t>2019-11-06</a:t>
            </a:fld>
            <a:endParaRPr lang="sv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52E7D4-AC96-4D41-9A30-B68EE38B6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Ground truth systems and tools</a:t>
            </a:r>
            <a:endParaRPr lang="sv-SE" dirty="0"/>
          </a:p>
        </p:txBody>
      </p:sp>
      <p:pic>
        <p:nvPicPr>
          <p:cNvPr id="7" name="Picture 6" descr="A group of people standing in front of a cloudy sky&#10;&#10;Description automatically generated">
            <a:extLst>
              <a:ext uri="{FF2B5EF4-FFF2-40B4-BE49-F238E27FC236}">
                <a16:creationId xmlns:a16="http://schemas.microsoft.com/office/drawing/2014/main" id="{C10F3859-AE66-4DB0-987B-A41FA01934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8"/>
          <a:stretch/>
        </p:blipFill>
        <p:spPr>
          <a:xfrm>
            <a:off x="2453811" y="1438232"/>
            <a:ext cx="7284378" cy="4275692"/>
          </a:xfrm>
          <a:prstGeom prst="rect">
            <a:avLst/>
          </a:prstGeom>
        </p:spPr>
      </p:pic>
      <p:pic>
        <p:nvPicPr>
          <p:cNvPr id="3078" name="Picture 6" descr="Image result for teknisk matematik chalmers logo">
            <a:extLst>
              <a:ext uri="{FF2B5EF4-FFF2-40B4-BE49-F238E27FC236}">
                <a16:creationId xmlns:a16="http://schemas.microsoft.com/office/drawing/2014/main" id="{6CEFC61E-27E0-40EA-9206-E15CBC0A5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761" y="2082376"/>
            <a:ext cx="675004" cy="6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Image result for teknisk matematik chalmers logo">
            <a:extLst>
              <a:ext uri="{FF2B5EF4-FFF2-40B4-BE49-F238E27FC236}">
                <a16:creationId xmlns:a16="http://schemas.microsoft.com/office/drawing/2014/main" id="{25F935C1-7342-4859-934D-F46E885B6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399" y="1911670"/>
            <a:ext cx="675004" cy="6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Image result for teknisk matematik chalmers logo">
            <a:extLst>
              <a:ext uri="{FF2B5EF4-FFF2-40B4-BE49-F238E27FC236}">
                <a16:creationId xmlns:a16="http://schemas.microsoft.com/office/drawing/2014/main" id="{B750B2CA-5C43-47EF-B3B2-37F870AF0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439" y="1883307"/>
            <a:ext cx="675004" cy="6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Image result for teknisk matematik chalmers logo">
            <a:extLst>
              <a:ext uri="{FF2B5EF4-FFF2-40B4-BE49-F238E27FC236}">
                <a16:creationId xmlns:a16="http://schemas.microsoft.com/office/drawing/2014/main" id="{3DEF016D-BB24-4137-95D7-B904F9DD7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365" y="2082376"/>
            <a:ext cx="675004" cy="6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Image result for teknisk matematik chalmers logo">
            <a:extLst>
              <a:ext uri="{FF2B5EF4-FFF2-40B4-BE49-F238E27FC236}">
                <a16:creationId xmlns:a16="http://schemas.microsoft.com/office/drawing/2014/main" id="{1E731E2A-51C1-49BC-926F-48A6C19B9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443" y="-2060673"/>
            <a:ext cx="66438" cy="6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göteborgs universitet logo">
            <a:extLst>
              <a:ext uri="{FF2B5EF4-FFF2-40B4-BE49-F238E27FC236}">
                <a16:creationId xmlns:a16="http://schemas.microsoft.com/office/drawing/2014/main" id="{7F6C61E4-F4D1-4E93-A7EF-70DB3B38C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816" y="1818784"/>
            <a:ext cx="675004" cy="67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Image result for teknisk matematik chalmers logo">
            <a:extLst>
              <a:ext uri="{FF2B5EF4-FFF2-40B4-BE49-F238E27FC236}">
                <a16:creationId xmlns:a16="http://schemas.microsoft.com/office/drawing/2014/main" id="{748D77E7-9747-45D6-A86F-6AFDB1114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820" y="1917148"/>
            <a:ext cx="675004" cy="6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98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age result for public opinion self driving cars over time">
            <a:extLst>
              <a:ext uri="{FF2B5EF4-FFF2-40B4-BE49-F238E27FC236}">
                <a16:creationId xmlns:a16="http://schemas.microsoft.com/office/drawing/2014/main" id="{EDD08465-67E5-4184-9156-B0A98502B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369" y="1205816"/>
            <a:ext cx="5012308" cy="501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FE57ED-4BC3-4C95-AD7F-9FC7DA3E7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 we built an autonomous vehicle – What now?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E0D2BC-0E04-43CF-8547-4C54E2009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633" y="1433665"/>
            <a:ext cx="11133461" cy="412027"/>
          </a:xfrm>
        </p:spPr>
        <p:txBody>
          <a:bodyPr/>
          <a:lstStyle/>
          <a:p>
            <a:r>
              <a:rPr lang="en-US" dirty="0"/>
              <a:t>How do we sell it?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50BDD-E8F8-494B-BBD9-36C05D2874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1919125"/>
            <a:ext cx="5298811" cy="430488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Legal aspects</a:t>
            </a:r>
          </a:p>
          <a:p>
            <a:pPr marL="457200" lvl="1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have to make sure our product abides by current and future laws set by legislators around the world.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Public opinion</a:t>
            </a:r>
          </a:p>
          <a:p>
            <a:pPr marL="457200" lvl="1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How do we make people ride the cars when an error might be fatal?</a:t>
            </a:r>
          </a:p>
          <a:p>
            <a:pPr marL="12700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12700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have to prove to the world that our vehicles are safe!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F5273A-1D31-4BED-9616-28B213E8F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CE1DB-5C8A-4AB1-AC02-DC73E8B8D4D7}" type="datetime1">
              <a:rPr lang="sv-SE" smtClean="0"/>
              <a:t>2019-11-06</a:t>
            </a:fld>
            <a:endParaRPr lang="sv-S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BCC93-F6E9-42AC-A050-4269E31AA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Ground truth systems and tools</a:t>
            </a:r>
            <a:endParaRPr lang="sv-SE" dirty="0"/>
          </a:p>
        </p:txBody>
      </p:sp>
      <p:pic>
        <p:nvPicPr>
          <p:cNvPr id="1026" name="Picture 2" descr="{{{image_alt}}}">
            <a:extLst>
              <a:ext uri="{FF2B5EF4-FFF2-40B4-BE49-F238E27FC236}">
                <a16:creationId xmlns:a16="http://schemas.microsoft.com/office/drawing/2014/main" id="{2958C24A-292B-47E0-B77F-871E082B3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622" y="3517326"/>
            <a:ext cx="4673807" cy="240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ouble Bracket 7">
            <a:extLst>
              <a:ext uri="{FF2B5EF4-FFF2-40B4-BE49-F238E27FC236}">
                <a16:creationId xmlns:a16="http://schemas.microsoft.com/office/drawing/2014/main" id="{3C565F66-4513-42CA-AD68-58552815672C}"/>
              </a:ext>
            </a:extLst>
          </p:cNvPr>
          <p:cNvSpPr/>
          <p:nvPr/>
        </p:nvSpPr>
        <p:spPr>
          <a:xfrm>
            <a:off x="6224118" y="1603248"/>
            <a:ext cx="5298811" cy="1613475"/>
          </a:xfrm>
          <a:prstGeom prst="bracketPair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b="1" cap="all" dirty="0">
                <a:solidFill>
                  <a:schemeClr val="accent2"/>
                </a:solidFill>
              </a:rPr>
              <a:t> Vienna Convention Article 8 </a:t>
            </a:r>
          </a:p>
          <a:p>
            <a:pPr algn="ctr"/>
            <a:endParaRPr lang="en-US" sz="1350" cap="all" dirty="0">
              <a:solidFill>
                <a:schemeClr val="accent2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200" cap="all" dirty="0">
                <a:solidFill>
                  <a:schemeClr val="accent2"/>
                </a:solidFill>
              </a:rPr>
              <a:t>Every moving vehicle OR COMBINATION OF VEHICLES SHALL HAVE A DRIVER.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200" cap="all" dirty="0">
                <a:solidFill>
                  <a:schemeClr val="accent2"/>
                </a:solidFill>
              </a:rPr>
              <a:t>Every driver shall at all </a:t>
            </a:r>
            <a:r>
              <a:rPr lang="en-US" sz="1200" cap="all" dirty="0" err="1">
                <a:solidFill>
                  <a:schemeClr val="accent2"/>
                </a:solidFill>
              </a:rPr>
              <a:t>timesbe</a:t>
            </a:r>
            <a:r>
              <a:rPr lang="en-US" sz="1200" cap="all" dirty="0">
                <a:solidFill>
                  <a:schemeClr val="accent2"/>
                </a:solidFill>
              </a:rPr>
              <a:t> able to control his vehicle or guide his animals.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569FF5-DC15-4D49-9E22-093012009CB9}"/>
              </a:ext>
            </a:extLst>
          </p:cNvPr>
          <p:cNvSpPr txBox="1"/>
          <p:nvPr/>
        </p:nvSpPr>
        <p:spPr>
          <a:xfrm>
            <a:off x="7422614" y="5915562"/>
            <a:ext cx="2901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Participation in the Vienna Convention</a:t>
            </a:r>
          </a:p>
        </p:txBody>
      </p:sp>
    </p:spTree>
    <p:extLst>
      <p:ext uri="{BB962C8B-B14F-4D97-AF65-F5344CB8AC3E}">
        <p14:creationId xmlns:p14="http://schemas.microsoft.com/office/powerpoint/2010/main" val="162730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E57ED-4BC3-4C95-AD7F-9FC7DA3E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884733"/>
            <a:ext cx="11133462" cy="903906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Previous experience tells us that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50BDD-E8F8-494B-BBD9-36C05D2874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350" y="1749146"/>
            <a:ext cx="6138231" cy="4304880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Functional Safety depends heavily on sensor performance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Specification from sensor suppliers reflects performance but is usually not objectively true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Suppliers might overpromise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Suppliers might not know the statistical performance of their sensors</a:t>
            </a: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Sensors that are to be used are sometimes not completed. Thus, no-one knows the true performance of the finished product</a:t>
            </a:r>
          </a:p>
          <a:p>
            <a:pPr marL="12700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 how do you measure sensor accuracy?</a:t>
            </a:r>
          </a:p>
          <a:p>
            <a:pPr marL="12700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F5273A-1D31-4BED-9616-28B213E8F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CE1DB-5C8A-4AB1-AC02-DC73E8B8D4D7}" type="datetime1">
              <a:rPr lang="sv-SE" smtClean="0"/>
              <a:t>2019-11-06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BCC93-F6E9-42AC-A050-4269E31AA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Ground truth systems and tools</a:t>
            </a:r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6AAF22-C451-415A-A7C5-FE21310D2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071" y="2726900"/>
            <a:ext cx="5010150" cy="2697773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887A369-B30B-4456-A4D7-0586712EFFC6}"/>
              </a:ext>
            </a:extLst>
          </p:cNvPr>
          <p:cNvSpPr txBox="1">
            <a:spLocks/>
          </p:cNvSpPr>
          <p:nvPr/>
        </p:nvSpPr>
        <p:spPr>
          <a:xfrm>
            <a:off x="7680319" y="1749146"/>
            <a:ext cx="3397255" cy="59102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55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lang="sv-SE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lang="sv-SE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lang="sv-SE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lang="sv-SE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indent="0" algn="ctr">
              <a:buFont typeface="Arial" panose="020B0604020202020204" pitchFamily="34" charset="0"/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Simple!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Compare sensor output to a reference</a:t>
            </a:r>
          </a:p>
        </p:txBody>
      </p:sp>
    </p:spTree>
    <p:extLst>
      <p:ext uri="{BB962C8B-B14F-4D97-AF65-F5344CB8AC3E}">
        <p14:creationId xmlns:p14="http://schemas.microsoft.com/office/powerpoint/2010/main" val="52789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8A1BA-A023-428F-9C1F-EAC356201E4B}" type="datetime1">
              <a:rPr lang="sv-SE" smtClean="0"/>
              <a:t>2019-11-06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Ground truth systems and tools</a:t>
            </a:r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4E5491-5AC4-4079-BBAB-21F57C815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9300" y="2477220"/>
            <a:ext cx="5592896" cy="25012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68C0DAAD-7634-4E3E-96D8-066C4BB1A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27" y="365125"/>
            <a:ext cx="11149069" cy="847253"/>
          </a:xfrm>
        </p:spPr>
        <p:txBody>
          <a:bodyPr/>
          <a:lstStyle/>
          <a:p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solution – Ground Truth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Roofbox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15C992-7F3D-43CC-BB57-8D67B00EDE37}"/>
              </a:ext>
            </a:extLst>
          </p:cNvPr>
          <p:cNvSpPr txBox="1"/>
          <p:nvPr/>
        </p:nvSpPr>
        <p:spPr>
          <a:xfrm>
            <a:off x="622260" y="2056495"/>
            <a:ext cx="4116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Video introduction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67ABAB-E451-4F0B-A0AA-E42E42F893AF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2C1BB2-ACD1-4469-A78A-8DB0A52BABA2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4FD95A9-145B-4F96-AC81-D6D57EFF4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60" y="2537903"/>
            <a:ext cx="4273797" cy="240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03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Use cases and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39826" y="1352100"/>
            <a:ext cx="5556173" cy="5026903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Reference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sensor data is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needed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in real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traffic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for Zenuity to:</a:t>
            </a:r>
          </a:p>
          <a:p>
            <a:pPr marL="1028700" lvl="1" indent="-342900">
              <a:buClrTx/>
            </a:pPr>
            <a:r>
              <a:rPr lang="sv-S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Reduce</a:t>
            </a: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 manual </a:t>
            </a:r>
            <a:r>
              <a:rPr lang="sv-S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verification</a:t>
            </a:r>
            <a:endParaRPr lang="sv-S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0" lvl="1" indent="-342900">
              <a:buClrTx/>
            </a:pPr>
            <a:r>
              <a:rPr lang="sv-S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Extend</a:t>
            </a: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 test-</a:t>
            </a:r>
            <a:r>
              <a:rPr lang="sv-S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track</a:t>
            </a: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verification</a:t>
            </a: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 to real-</a:t>
            </a:r>
            <a:r>
              <a:rPr lang="sv-S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world</a:t>
            </a:r>
            <a:endParaRPr lang="sv-S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0" lvl="1" indent="-342900">
              <a:buClrTx/>
            </a:pPr>
            <a:r>
              <a:rPr lang="sv-S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Automate</a:t>
            </a: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verification</a:t>
            </a:r>
            <a:endParaRPr lang="sv-S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0" lvl="1" indent="-342900">
              <a:buClrTx/>
            </a:pPr>
            <a:r>
              <a:rPr lang="sv-S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Perform</a:t>
            </a: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statistical</a:t>
            </a: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verification</a:t>
            </a:r>
            <a:endParaRPr lang="sv-S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0">
              <a:buClrTx/>
              <a:buNone/>
            </a:pPr>
            <a:endParaRPr lang="sv-S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The system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provides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360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degree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reference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environment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vehicle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and is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easy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</a:pP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Collected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data is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automatically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post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processed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offline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documented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formatted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verification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Inhouse-developed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Roofbox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and Software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includes</a:t>
            </a: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71550" lvl="1" indent="-285750">
              <a:buClrTx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Lidar (</a:t>
            </a:r>
            <a:r>
              <a:rPr lang="sv-S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range</a:t>
            </a: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 ~200 m)</a:t>
            </a:r>
          </a:p>
          <a:p>
            <a:pPr marL="971550" lvl="1" indent="-285750">
              <a:buClrTx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Cameras </a:t>
            </a:r>
          </a:p>
          <a:p>
            <a:pPr marL="971550" lvl="1" indent="-285750">
              <a:buClrTx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GPS/IMU</a:t>
            </a:r>
          </a:p>
          <a:p>
            <a:pPr lvl="1" indent="0">
              <a:buClrTx/>
              <a:buNone/>
            </a:pPr>
            <a:endParaRPr lang="sv-S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Sensors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replaced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added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follow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state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-the art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technologies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/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8A1BA-A023-428F-9C1F-EAC356201E4B}" type="datetime1">
              <a:rPr lang="sv-SE" smtClean="0"/>
              <a:t>2019-11-06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Ground truth systems and tools</a:t>
            </a:r>
            <a:endParaRPr lang="sv-SE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B2C97E-80AB-4CC1-B9F0-7D9B9323C303}"/>
              </a:ext>
            </a:extLst>
          </p:cNvPr>
          <p:cNvGrpSpPr/>
          <p:nvPr/>
        </p:nvGrpSpPr>
        <p:grpSpPr>
          <a:xfrm>
            <a:off x="7184179" y="3513185"/>
            <a:ext cx="4467994" cy="2664008"/>
            <a:chOff x="5806632" y="3608027"/>
            <a:chExt cx="4467994" cy="266400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0D12183-959D-42BB-B78B-29005B12838C}"/>
                </a:ext>
              </a:extLst>
            </p:cNvPr>
            <p:cNvSpPr/>
            <p:nvPr/>
          </p:nvSpPr>
          <p:spPr>
            <a:xfrm>
              <a:off x="6388100" y="4660900"/>
              <a:ext cx="578513" cy="40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2D99A94-F9AC-4A32-8654-B34CF6009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98788" y="3608027"/>
              <a:ext cx="2275838" cy="227759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F111E03-AF4A-4DD6-9D97-75D556C87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06632" y="3696669"/>
              <a:ext cx="2098692" cy="210031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9CA4E9-330F-42F7-BA0F-7F373808C6C5}"/>
                </a:ext>
              </a:extLst>
            </p:cNvPr>
            <p:cNvSpPr txBox="1"/>
            <p:nvPr/>
          </p:nvSpPr>
          <p:spPr>
            <a:xfrm>
              <a:off x="5904583" y="5964258"/>
              <a:ext cx="19027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 dirty="0"/>
                <a:t>Camera FOV</a:t>
              </a:r>
              <a:endParaRPr lang="en-US" sz="1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01F494A-6CC1-4CD5-8ECB-6CC37B212813}"/>
                </a:ext>
              </a:extLst>
            </p:cNvPr>
            <p:cNvSpPr txBox="1"/>
            <p:nvPr/>
          </p:nvSpPr>
          <p:spPr>
            <a:xfrm>
              <a:off x="8185313" y="5964258"/>
              <a:ext cx="19027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 dirty="0"/>
                <a:t>Lidar FOV</a:t>
              </a:r>
              <a:endParaRPr lang="en-US" sz="1400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B8A5021-DE29-354D-B093-E8FE553C64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08" r="4523"/>
          <a:stretch/>
        </p:blipFill>
        <p:spPr>
          <a:xfrm rot="5400000">
            <a:off x="7664325" y="-254321"/>
            <a:ext cx="3237091" cy="413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6959"/>
      </p:ext>
    </p:extLst>
  </p:cSld>
  <p:clrMapOvr>
    <a:masterClrMapping/>
  </p:clrMapOvr>
</p:sld>
</file>

<file path=ppt/theme/theme1.xml><?xml version="1.0" encoding="utf-8"?>
<a:theme xmlns:a="http://schemas.openxmlformats.org/drawingml/2006/main" name="Zenuity light">
  <a:themeElements>
    <a:clrScheme name="Zenuity">
      <a:dk1>
        <a:srgbClr val="191919"/>
      </a:dk1>
      <a:lt1>
        <a:sysClr val="window" lastClr="FFFFFF"/>
      </a:lt1>
      <a:dk2>
        <a:srgbClr val="7D7D7D"/>
      </a:dk2>
      <a:lt2>
        <a:srgbClr val="F4F5F4"/>
      </a:lt2>
      <a:accent1>
        <a:srgbClr val="F5BF51"/>
      </a:accent1>
      <a:accent2>
        <a:srgbClr val="003C5A"/>
      </a:accent2>
      <a:accent3>
        <a:srgbClr val="61C9A8"/>
      </a:accent3>
      <a:accent4>
        <a:srgbClr val="811F81"/>
      </a:accent4>
      <a:accent5>
        <a:srgbClr val="F2927D"/>
      </a:accent5>
      <a:accent6>
        <a:srgbClr val="E25553"/>
      </a:accent6>
      <a:hlink>
        <a:srgbClr val="003C5A"/>
      </a:hlink>
      <a:folHlink>
        <a:srgbClr val="811F8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85750" indent="-285750">
          <a:buFont typeface="Arial" panose="020B0604020202020204" pitchFamily="34" charset="0"/>
          <a:buChar char="•"/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Zenuity PPT-Template.potx" id="{65776FAC-A360-4D72-9EBA-0EFF965B9F22}" vid="{8BCFDEB5-6D9B-4ADB-B6F6-E44C5BBE8410}"/>
    </a:ext>
  </a:extLst>
</a:theme>
</file>

<file path=ppt/theme/theme2.xml><?xml version="1.0" encoding="utf-8"?>
<a:theme xmlns:a="http://schemas.openxmlformats.org/drawingml/2006/main" name="Zenuity dark">
  <a:themeElements>
    <a:clrScheme name="Zenuity">
      <a:dk1>
        <a:srgbClr val="191919"/>
      </a:dk1>
      <a:lt1>
        <a:sysClr val="window" lastClr="FFFFFF"/>
      </a:lt1>
      <a:dk2>
        <a:srgbClr val="7D7D7D"/>
      </a:dk2>
      <a:lt2>
        <a:srgbClr val="F4F5F4"/>
      </a:lt2>
      <a:accent1>
        <a:srgbClr val="F5BF51"/>
      </a:accent1>
      <a:accent2>
        <a:srgbClr val="003C5A"/>
      </a:accent2>
      <a:accent3>
        <a:srgbClr val="61C9A8"/>
      </a:accent3>
      <a:accent4>
        <a:srgbClr val="811F81"/>
      </a:accent4>
      <a:accent5>
        <a:srgbClr val="F2927D"/>
      </a:accent5>
      <a:accent6>
        <a:srgbClr val="E25553"/>
      </a:accent6>
      <a:hlink>
        <a:srgbClr val="003C5A"/>
      </a:hlink>
      <a:folHlink>
        <a:srgbClr val="811F8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85750" indent="-285750">
          <a:buFont typeface="Arial" panose="020B0604020202020204" pitchFamily="34" charset="0"/>
          <a:buChar char="•"/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Zenuity PPT-Template.potx" id="{65776FAC-A360-4D72-9EBA-0EFF965B9F22}" vid="{6643AD8E-4831-4824-8814-3BC2E9DFEB00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a60c3c3-aeea-40ef-a60b-a8bcf10ed442">
      <UserInfo>
        <DisplayName>Stefan Matthes</DisplayName>
        <AccountId>306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A9EA55BAABAB4187AE50CBCB81AE04" ma:contentTypeVersion="2" ma:contentTypeDescription="Create a new document." ma:contentTypeScope="" ma:versionID="946814772585edaa087462b6bf022d17">
  <xsd:schema xmlns:xsd="http://www.w3.org/2001/XMLSchema" xmlns:xs="http://www.w3.org/2001/XMLSchema" xmlns:p="http://schemas.microsoft.com/office/2006/metadata/properties" xmlns:ns2="8a60c3c3-aeea-40ef-a60b-a8bcf10ed442" targetNamespace="http://schemas.microsoft.com/office/2006/metadata/properties" ma:root="true" ma:fieldsID="5095b90e89d25adc5a1d63bea3a74fc1" ns2:_="">
    <xsd:import namespace="8a60c3c3-aeea-40ef-a60b-a8bcf10ed44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60c3c3-aeea-40ef-a60b-a8bcf10ed44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223755-1DBE-4E1F-B8D9-04E7BEC2617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14712B-0F36-465C-81BD-6A04FA2DCD3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8a60c3c3-aeea-40ef-a60b-a8bcf10ed442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303CE9B-243D-4673-84DA-60FB96F02E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60c3c3-aeea-40ef-a60b-a8bcf10ed4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Zenuity PPT-Template-3</Template>
  <TotalTime>0</TotalTime>
  <Words>712</Words>
  <Application>Microsoft Office PowerPoint</Application>
  <PresentationFormat>Widescreen</PresentationFormat>
  <Paragraphs>158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MetaPro-Medium</vt:lpstr>
      <vt:lpstr>Times New Roman</vt:lpstr>
      <vt:lpstr>Zenuity light</vt:lpstr>
      <vt:lpstr>Zenuity dark</vt:lpstr>
      <vt:lpstr>PowerPoint Presentation</vt:lpstr>
      <vt:lpstr>Validating sensors in self-driving cars</vt:lpstr>
      <vt:lpstr>PowerPoint Presentation</vt:lpstr>
      <vt:lpstr>PowerPoint Presentation</vt:lpstr>
      <vt:lpstr>The Team</vt:lpstr>
      <vt:lpstr>So we built an autonomous vehicle – What now?</vt:lpstr>
      <vt:lpstr>Previous experience tells us that </vt:lpstr>
      <vt:lpstr>Our solution – Ground Truth Roofbox</vt:lpstr>
      <vt:lpstr>Use cases and features</vt:lpstr>
      <vt:lpstr>Object tracking – step by step</vt:lpstr>
      <vt:lpstr>Object tracking – step by step</vt:lpstr>
      <vt:lpstr>Lane detection – step by step</vt:lpstr>
      <vt:lpstr>One day at work</vt:lpstr>
      <vt:lpstr>Upcoming work: Camera-Lidar Fusion</vt:lpstr>
      <vt:lpstr>PowerPoint Presentation</vt:lpstr>
    </vt:vector>
  </TitlesOfParts>
  <Company>Volvo Car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Villyson, Johan</dc:creator>
  <cp:lastModifiedBy>Johan Jonasson</cp:lastModifiedBy>
  <cp:revision>240</cp:revision>
  <dcterms:created xsi:type="dcterms:W3CDTF">2017-08-10T06:47:09Z</dcterms:created>
  <dcterms:modified xsi:type="dcterms:W3CDTF">2019-11-06T12:24:12Z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0x010100FEA9EA55BAABAB4187AE50CBCB81AE04</vt:lpwstr>
  </property>
</Properties>
</file>