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71" r:id="rId3"/>
    <p:sldId id="259" r:id="rId4"/>
    <p:sldId id="269" r:id="rId5"/>
    <p:sldId id="280" r:id="rId6"/>
    <p:sldId id="273" r:id="rId7"/>
    <p:sldId id="274" r:id="rId8"/>
    <p:sldId id="270" r:id="rId9"/>
    <p:sldId id="300" r:id="rId10"/>
    <p:sldId id="258" r:id="rId11"/>
    <p:sldId id="301" r:id="rId12"/>
    <p:sldId id="303" r:id="rId13"/>
    <p:sldId id="272" r:id="rId14"/>
    <p:sldId id="297" r:id="rId15"/>
    <p:sldId id="275" r:id="rId16"/>
    <p:sldId id="277" r:id="rId17"/>
    <p:sldId id="290" r:id="rId18"/>
    <p:sldId id="291" r:id="rId19"/>
    <p:sldId id="261" r:id="rId20"/>
    <p:sldId id="276" r:id="rId21"/>
    <p:sldId id="279" r:id="rId22"/>
    <p:sldId id="305" r:id="rId23"/>
    <p:sldId id="284" r:id="rId24"/>
    <p:sldId id="282" r:id="rId25"/>
    <p:sldId id="287" r:id="rId26"/>
    <p:sldId id="288" r:id="rId27"/>
    <p:sldId id="289" r:id="rId28"/>
    <p:sldId id="278" r:id="rId29"/>
    <p:sldId id="281" r:id="rId30"/>
    <p:sldId id="257" r:id="rId31"/>
    <p:sldId id="292" r:id="rId32"/>
    <p:sldId id="260" r:id="rId3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1" autoAdjust="0"/>
    <p:restoredTop sz="80841" autoAdjust="0"/>
  </p:normalViewPr>
  <p:slideViewPr>
    <p:cSldViewPr snapToGrid="0">
      <p:cViewPr varScale="1">
        <p:scale>
          <a:sx n="132" d="100"/>
          <a:sy n="132" d="100"/>
        </p:scale>
        <p:origin x="134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9D32E-F989-421E-A898-00E125C5B9CD}" type="datetimeFigureOut">
              <a:rPr lang="sv-SE" smtClean="0"/>
              <a:t>2020-03-26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A94203-59E1-4E58-87B0-5DFA0F638534}" type="slidenum">
              <a:rPr lang="sv-SE" smtClean="0"/>
              <a:t>‹#›</a:t>
            </a:fld>
            <a:endParaRPr lang="sv-SE"/>
          </a:p>
        </p:txBody>
      </p:sp>
    </p:spTree>
    <p:extLst>
      <p:ext uri="{BB962C8B-B14F-4D97-AF65-F5344CB8AC3E}">
        <p14:creationId xmlns:p14="http://schemas.microsoft.com/office/powerpoint/2010/main" val="506696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smtClean="0"/>
              <a:t>Macchiarini</a:t>
            </a:r>
            <a:endParaRPr lang="sv-SE" dirty="0" smtClean="0"/>
          </a:p>
          <a:p>
            <a:r>
              <a:rPr lang="sv-SE" dirty="0" err="1" smtClean="0"/>
              <a:t>Milgram</a:t>
            </a:r>
            <a:endParaRPr lang="sv-SE" dirty="0" smtClean="0"/>
          </a:p>
          <a:p>
            <a:endParaRPr lang="sv-SE" dirty="0"/>
          </a:p>
        </p:txBody>
      </p:sp>
      <p:sp>
        <p:nvSpPr>
          <p:cNvPr id="4" name="Platshållare för bildnummer 3"/>
          <p:cNvSpPr>
            <a:spLocks noGrp="1"/>
          </p:cNvSpPr>
          <p:nvPr>
            <p:ph type="sldNum" sz="quarter" idx="10"/>
          </p:nvPr>
        </p:nvSpPr>
        <p:spPr/>
        <p:txBody>
          <a:bodyPr/>
          <a:lstStyle/>
          <a:p>
            <a:fld id="{6BA94203-59E1-4E58-87B0-5DFA0F638534}" type="slidenum">
              <a:rPr lang="sv-SE" smtClean="0"/>
              <a:t>2</a:t>
            </a:fld>
            <a:endParaRPr lang="sv-SE"/>
          </a:p>
        </p:txBody>
      </p:sp>
    </p:spTree>
    <p:extLst>
      <p:ext uri="{BB962C8B-B14F-4D97-AF65-F5344CB8AC3E}">
        <p14:creationId xmlns:p14="http://schemas.microsoft.com/office/powerpoint/2010/main" val="1280407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Vetenskapsrådet utgår ifrån krav på anonymitet</a:t>
            </a:r>
          </a:p>
          <a:p>
            <a:r>
              <a:rPr lang="sv-SE" dirty="0" smtClean="0"/>
              <a:t>Informationskravet: så mycket info så att deltagaren rimligen kan bestämma över sin medverkan</a:t>
            </a:r>
          </a:p>
          <a:p>
            <a:r>
              <a:rPr lang="sv-SE" dirty="0" smtClean="0"/>
              <a:t>Samtyckeskravet: Deltagare i en undersökning har rätt att själva bestämma över sin medverkan.</a:t>
            </a:r>
          </a:p>
          <a:p>
            <a:r>
              <a:rPr lang="sv-SE" dirty="0" err="1" smtClean="0"/>
              <a:t>Konfidentialitetskravet</a:t>
            </a:r>
            <a:r>
              <a:rPr lang="sv-SE" dirty="0" smtClean="0"/>
              <a:t>: Uppgifter om alla i en undersökning ingående personer skall ges största möjliga </a:t>
            </a:r>
            <a:r>
              <a:rPr lang="sv-SE" dirty="0" err="1" smtClean="0"/>
              <a:t>konfidentialitet</a:t>
            </a:r>
            <a:r>
              <a:rPr lang="sv-SE" dirty="0" smtClean="0"/>
              <a:t> och personuppgifterna skall förvaras på ett sådant sätt att obehör­iga inte kan ta del av dem. </a:t>
            </a:r>
          </a:p>
          <a:p>
            <a:r>
              <a:rPr lang="sv-SE" dirty="0" smtClean="0"/>
              <a:t>Nyttjandekravet</a:t>
            </a:r>
          </a:p>
          <a:p>
            <a:endParaRPr lang="sv-SE" dirty="0"/>
          </a:p>
        </p:txBody>
      </p:sp>
      <p:sp>
        <p:nvSpPr>
          <p:cNvPr id="4" name="Platshållare för bildnummer 3"/>
          <p:cNvSpPr>
            <a:spLocks noGrp="1"/>
          </p:cNvSpPr>
          <p:nvPr>
            <p:ph type="sldNum" sz="quarter" idx="10"/>
          </p:nvPr>
        </p:nvSpPr>
        <p:spPr/>
        <p:txBody>
          <a:bodyPr/>
          <a:lstStyle/>
          <a:p>
            <a:fld id="{6BA94203-59E1-4E58-87B0-5DFA0F638534}" type="slidenum">
              <a:rPr lang="sv-SE" smtClean="0"/>
              <a:t>3</a:t>
            </a:fld>
            <a:endParaRPr lang="sv-SE"/>
          </a:p>
        </p:txBody>
      </p:sp>
    </p:spTree>
    <p:extLst>
      <p:ext uri="{BB962C8B-B14F-4D97-AF65-F5344CB8AC3E}">
        <p14:creationId xmlns:p14="http://schemas.microsoft.com/office/powerpoint/2010/main" val="355268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Om lagens krav</a:t>
            </a:r>
          </a:p>
          <a:p>
            <a:r>
              <a:rPr lang="sv-SE" dirty="0" err="1" smtClean="0"/>
              <a:t>Etikprövningslagen</a:t>
            </a:r>
            <a:r>
              <a:rPr lang="sv-SE" dirty="0" smtClean="0"/>
              <a:t> specificerar vilken forskning som behöver genomgå etikprövning. Ett jakande svar på någon av nedanstående frågor, innebär att forskningen är tillståndspliktig:</a:t>
            </a:r>
          </a:p>
          <a:p>
            <a:r>
              <a:rPr lang="sv-SE" dirty="0" smtClean="0"/>
              <a:t>Innefattar forskningen behandling av </a:t>
            </a:r>
            <a:r>
              <a:rPr lang="sv-SE" i="1" dirty="0" smtClean="0"/>
              <a:t>personuppgifter</a:t>
            </a:r>
            <a:r>
              <a:rPr lang="sv-SE" dirty="0" smtClean="0"/>
              <a:t> som rör</a:t>
            </a:r>
          </a:p>
          <a:p>
            <a:r>
              <a:rPr lang="sv-SE" dirty="0" smtClean="0"/>
              <a:t>ras eller etniskt ursprung?</a:t>
            </a:r>
          </a:p>
          <a:p>
            <a:r>
              <a:rPr lang="sv-SE" dirty="0" smtClean="0"/>
              <a:t>politiska åsikter?</a:t>
            </a:r>
          </a:p>
          <a:p>
            <a:r>
              <a:rPr lang="sv-SE" dirty="0" smtClean="0"/>
              <a:t>religiös eller filosofisk övertygelse?</a:t>
            </a:r>
          </a:p>
          <a:p>
            <a:r>
              <a:rPr lang="sv-SE" dirty="0" smtClean="0"/>
              <a:t>medlemskap i fackförening?</a:t>
            </a:r>
          </a:p>
          <a:p>
            <a:r>
              <a:rPr lang="sv-SE" dirty="0" smtClean="0"/>
              <a:t>hälsa eller sexualliv?</a:t>
            </a:r>
          </a:p>
          <a:p>
            <a:r>
              <a:rPr lang="sv-SE" dirty="0" smtClean="0"/>
              <a:t>lagöverträdelser som innefattar brott, domar i brottmål, straffprocessuella tvångsmedel eller administrativa frihetsberövanden?</a:t>
            </a:r>
          </a:p>
          <a:p>
            <a:r>
              <a:rPr lang="sv-SE" dirty="0" smtClean="0"/>
              <a:t>Innebär forskningen ett </a:t>
            </a:r>
            <a:r>
              <a:rPr lang="sv-SE" i="1" dirty="0" smtClean="0"/>
              <a:t>fysiskt ingrepp</a:t>
            </a:r>
            <a:r>
              <a:rPr lang="sv-SE" dirty="0" smtClean="0"/>
              <a:t> på</a:t>
            </a:r>
          </a:p>
          <a:p>
            <a:r>
              <a:rPr lang="sv-SE" dirty="0" smtClean="0"/>
              <a:t>forskningspersonen (den levande person forskningen avser)?</a:t>
            </a:r>
          </a:p>
          <a:p>
            <a:r>
              <a:rPr lang="sv-SE" dirty="0" smtClean="0"/>
              <a:t>en avliden människa?</a:t>
            </a:r>
          </a:p>
          <a:p>
            <a:r>
              <a:rPr lang="sv-SE" dirty="0" smtClean="0"/>
              <a:t>Utförs forskningen enligt en </a:t>
            </a:r>
            <a:r>
              <a:rPr lang="sv-SE" i="1" dirty="0" smtClean="0"/>
              <a:t>metod</a:t>
            </a:r>
            <a:r>
              <a:rPr lang="sv-SE" dirty="0" smtClean="0"/>
              <a:t> som</a:t>
            </a:r>
          </a:p>
          <a:p>
            <a:r>
              <a:rPr lang="sv-SE" dirty="0" smtClean="0"/>
              <a:t>syftar till att påverka forskningspersonen fysiskt eller psykiskt?</a:t>
            </a:r>
          </a:p>
          <a:p>
            <a:r>
              <a:rPr lang="sv-SE" dirty="0" smtClean="0"/>
              <a:t>innebär en uppenbar risk att skada forskningspersonen fysiskt eller psykiskt?</a:t>
            </a:r>
          </a:p>
          <a:p>
            <a:r>
              <a:rPr lang="sv-SE" dirty="0" smtClean="0"/>
              <a:t>Avser forskningen studier på </a:t>
            </a:r>
            <a:r>
              <a:rPr lang="sv-SE" i="1" dirty="0" smtClean="0"/>
              <a:t>biologiskt material</a:t>
            </a:r>
            <a:r>
              <a:rPr lang="sv-SE" dirty="0" smtClean="0"/>
              <a:t> som har tagits</a:t>
            </a:r>
          </a:p>
          <a:p>
            <a:r>
              <a:rPr lang="sv-SE" dirty="0" smtClean="0"/>
              <a:t>från en levande människa och kan härledas till denna människa?</a:t>
            </a:r>
          </a:p>
          <a:p>
            <a:r>
              <a:rPr lang="sv-SE" dirty="0" smtClean="0"/>
              <a:t>för medicinskt ändamål från en avliden människa och kan härledas till denna människa?</a:t>
            </a:r>
          </a:p>
          <a:p>
            <a:endParaRPr lang="sv-SE" dirty="0"/>
          </a:p>
        </p:txBody>
      </p:sp>
      <p:sp>
        <p:nvSpPr>
          <p:cNvPr id="4" name="Platshållare för bildnummer 3"/>
          <p:cNvSpPr>
            <a:spLocks noGrp="1"/>
          </p:cNvSpPr>
          <p:nvPr>
            <p:ph type="sldNum" sz="quarter" idx="10"/>
          </p:nvPr>
        </p:nvSpPr>
        <p:spPr/>
        <p:txBody>
          <a:bodyPr/>
          <a:lstStyle/>
          <a:p>
            <a:fld id="{6BA94203-59E1-4E58-87B0-5DFA0F638534}" type="slidenum">
              <a:rPr lang="sv-SE" smtClean="0"/>
              <a:t>5</a:t>
            </a:fld>
            <a:endParaRPr lang="sv-SE"/>
          </a:p>
        </p:txBody>
      </p:sp>
    </p:spTree>
    <p:extLst>
      <p:ext uri="{BB962C8B-B14F-4D97-AF65-F5344CB8AC3E}">
        <p14:creationId xmlns:p14="http://schemas.microsoft.com/office/powerpoint/2010/main" val="858597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Detta</a:t>
            </a:r>
            <a:r>
              <a:rPr lang="sv-SE" baseline="0" dirty="0" smtClean="0"/>
              <a:t> är för godkänd. </a:t>
            </a:r>
          </a:p>
          <a:p>
            <a:endParaRPr lang="sv-SE" baseline="0" dirty="0" smtClean="0"/>
          </a:p>
          <a:p>
            <a:r>
              <a:rPr lang="sv-SE" baseline="0" dirty="0" smtClean="0"/>
              <a:t>För väl godkänd: </a:t>
            </a:r>
            <a:r>
              <a:rPr lang="sv-SE" sz="1200" kern="1200" dirty="0" smtClean="0">
                <a:solidFill>
                  <a:schemeClr val="tx1"/>
                </a:solidFill>
                <a:effectLst/>
                <a:latin typeface="+mn-lt"/>
                <a:ea typeface="+mn-ea"/>
                <a:cs typeface="+mn-cs"/>
              </a:rPr>
              <a:t>Metodologisk medvetenhet med </a:t>
            </a:r>
          </a:p>
          <a:p>
            <a:r>
              <a:rPr lang="sv-SE" sz="1200" kern="1200" dirty="0" smtClean="0">
                <a:solidFill>
                  <a:schemeClr val="tx1"/>
                </a:solidFill>
                <a:effectLst/>
                <a:latin typeface="+mn-lt"/>
                <a:ea typeface="+mn-ea"/>
                <a:cs typeface="+mn-cs"/>
              </a:rPr>
              <a:t>reflekterande, klara och tydliga </a:t>
            </a:r>
          </a:p>
          <a:p>
            <a:r>
              <a:rPr lang="sv-SE" sz="1200" kern="1200" dirty="0" smtClean="0">
                <a:solidFill>
                  <a:schemeClr val="tx1"/>
                </a:solidFill>
                <a:effectLst/>
                <a:latin typeface="+mn-lt"/>
                <a:ea typeface="+mn-ea"/>
                <a:cs typeface="+mn-cs"/>
              </a:rPr>
              <a:t>kopplingar mellan problem </a:t>
            </a:r>
          </a:p>
          <a:p>
            <a:r>
              <a:rPr lang="sv-SE" sz="1200" kern="1200" dirty="0" smtClean="0">
                <a:solidFill>
                  <a:schemeClr val="tx1"/>
                </a:solidFill>
                <a:effectLst/>
                <a:latin typeface="+mn-lt"/>
                <a:ea typeface="+mn-ea"/>
                <a:cs typeface="+mn-cs"/>
              </a:rPr>
              <a:t>och teori, </a:t>
            </a:r>
          </a:p>
          <a:p>
            <a:r>
              <a:rPr lang="sv-SE" sz="1200" kern="1200" dirty="0" smtClean="0">
                <a:solidFill>
                  <a:schemeClr val="tx1"/>
                </a:solidFill>
                <a:effectLst/>
                <a:latin typeface="+mn-lt"/>
                <a:ea typeface="+mn-ea"/>
                <a:cs typeface="+mn-cs"/>
              </a:rPr>
              <a:t>och valda metoden/er. </a:t>
            </a:r>
          </a:p>
          <a:p>
            <a:endParaRPr lang="sv-SE" dirty="0"/>
          </a:p>
        </p:txBody>
      </p:sp>
      <p:sp>
        <p:nvSpPr>
          <p:cNvPr id="4" name="Platshållare för bildnummer 3"/>
          <p:cNvSpPr>
            <a:spLocks noGrp="1"/>
          </p:cNvSpPr>
          <p:nvPr>
            <p:ph type="sldNum" sz="quarter" idx="10"/>
          </p:nvPr>
        </p:nvSpPr>
        <p:spPr/>
        <p:txBody>
          <a:bodyPr/>
          <a:lstStyle/>
          <a:p>
            <a:fld id="{6BA94203-59E1-4E58-87B0-5DFA0F638534}" type="slidenum">
              <a:rPr lang="sv-SE" smtClean="0"/>
              <a:t>7</a:t>
            </a:fld>
            <a:endParaRPr lang="sv-SE"/>
          </a:p>
        </p:txBody>
      </p:sp>
    </p:spTree>
    <p:extLst>
      <p:ext uri="{BB962C8B-B14F-4D97-AF65-F5344CB8AC3E}">
        <p14:creationId xmlns:p14="http://schemas.microsoft.com/office/powerpoint/2010/main" val="2800930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Disciplinnämnden</a:t>
            </a:r>
            <a:endParaRPr lang="sv-SE" dirty="0"/>
          </a:p>
        </p:txBody>
      </p:sp>
      <p:sp>
        <p:nvSpPr>
          <p:cNvPr id="4" name="Platshållare för bildnummer 3"/>
          <p:cNvSpPr>
            <a:spLocks noGrp="1"/>
          </p:cNvSpPr>
          <p:nvPr>
            <p:ph type="sldNum" sz="quarter" idx="10"/>
          </p:nvPr>
        </p:nvSpPr>
        <p:spPr/>
        <p:txBody>
          <a:bodyPr/>
          <a:lstStyle/>
          <a:p>
            <a:fld id="{6BA94203-59E1-4E58-87B0-5DFA0F638534}" type="slidenum">
              <a:rPr lang="sv-SE" smtClean="0"/>
              <a:t>8</a:t>
            </a:fld>
            <a:endParaRPr lang="sv-SE"/>
          </a:p>
        </p:txBody>
      </p:sp>
    </p:spTree>
    <p:extLst>
      <p:ext uri="{BB962C8B-B14F-4D97-AF65-F5344CB8AC3E}">
        <p14:creationId xmlns:p14="http://schemas.microsoft.com/office/powerpoint/2010/main" val="273212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BA94203-59E1-4E58-87B0-5DFA0F638534}" type="slidenum">
              <a:rPr lang="sv-SE" smtClean="0"/>
              <a:t>10</a:t>
            </a:fld>
            <a:endParaRPr lang="sv-SE"/>
          </a:p>
        </p:txBody>
      </p:sp>
    </p:spTree>
    <p:extLst>
      <p:ext uri="{BB962C8B-B14F-4D97-AF65-F5344CB8AC3E}">
        <p14:creationId xmlns:p14="http://schemas.microsoft.com/office/powerpoint/2010/main" val="2365127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CD58C61F-177E-485A-BED3-4CD25328D1DC}" type="datetimeFigureOut">
              <a:rPr lang="sv-SE" smtClean="0"/>
              <a:t>2020-03-26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097CDFD-84A1-4DAD-B104-62C6CFC86F3C}" type="slidenum">
              <a:rPr lang="sv-SE" smtClean="0"/>
              <a:t>‹#›</a:t>
            </a:fld>
            <a:endParaRPr lang="sv-SE"/>
          </a:p>
        </p:txBody>
      </p:sp>
    </p:spTree>
    <p:extLst>
      <p:ext uri="{BB962C8B-B14F-4D97-AF65-F5344CB8AC3E}">
        <p14:creationId xmlns:p14="http://schemas.microsoft.com/office/powerpoint/2010/main" val="1097034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D58C61F-177E-485A-BED3-4CD25328D1DC}" type="datetimeFigureOut">
              <a:rPr lang="sv-SE" smtClean="0"/>
              <a:t>2020-03-26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097CDFD-84A1-4DAD-B104-62C6CFC86F3C}" type="slidenum">
              <a:rPr lang="sv-SE" smtClean="0"/>
              <a:t>‹#›</a:t>
            </a:fld>
            <a:endParaRPr lang="sv-SE"/>
          </a:p>
        </p:txBody>
      </p:sp>
    </p:spTree>
    <p:extLst>
      <p:ext uri="{BB962C8B-B14F-4D97-AF65-F5344CB8AC3E}">
        <p14:creationId xmlns:p14="http://schemas.microsoft.com/office/powerpoint/2010/main" val="168371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D58C61F-177E-485A-BED3-4CD25328D1DC}" type="datetimeFigureOut">
              <a:rPr lang="sv-SE" smtClean="0"/>
              <a:t>2020-03-26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097CDFD-84A1-4DAD-B104-62C6CFC86F3C}" type="slidenum">
              <a:rPr lang="sv-SE" smtClean="0"/>
              <a:t>‹#›</a:t>
            </a:fld>
            <a:endParaRPr lang="sv-SE"/>
          </a:p>
        </p:txBody>
      </p:sp>
    </p:spTree>
    <p:extLst>
      <p:ext uri="{BB962C8B-B14F-4D97-AF65-F5344CB8AC3E}">
        <p14:creationId xmlns:p14="http://schemas.microsoft.com/office/powerpoint/2010/main" val="838917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D58C61F-177E-485A-BED3-4CD25328D1DC}" type="datetimeFigureOut">
              <a:rPr lang="sv-SE" smtClean="0"/>
              <a:t>2020-03-26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097CDFD-84A1-4DAD-B104-62C6CFC86F3C}" type="slidenum">
              <a:rPr lang="sv-SE" smtClean="0"/>
              <a:t>‹#›</a:t>
            </a:fld>
            <a:endParaRPr lang="sv-SE"/>
          </a:p>
        </p:txBody>
      </p:sp>
    </p:spTree>
    <p:extLst>
      <p:ext uri="{BB962C8B-B14F-4D97-AF65-F5344CB8AC3E}">
        <p14:creationId xmlns:p14="http://schemas.microsoft.com/office/powerpoint/2010/main" val="2035987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CD58C61F-177E-485A-BED3-4CD25328D1DC}" type="datetimeFigureOut">
              <a:rPr lang="sv-SE" smtClean="0"/>
              <a:t>2020-03-26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097CDFD-84A1-4DAD-B104-62C6CFC86F3C}" type="slidenum">
              <a:rPr lang="sv-SE" smtClean="0"/>
              <a:t>‹#›</a:t>
            </a:fld>
            <a:endParaRPr lang="sv-SE"/>
          </a:p>
        </p:txBody>
      </p:sp>
    </p:spTree>
    <p:extLst>
      <p:ext uri="{BB962C8B-B14F-4D97-AF65-F5344CB8AC3E}">
        <p14:creationId xmlns:p14="http://schemas.microsoft.com/office/powerpoint/2010/main" val="3339471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CD58C61F-177E-485A-BED3-4CD25328D1DC}" type="datetimeFigureOut">
              <a:rPr lang="sv-SE" smtClean="0"/>
              <a:t>2020-03-26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097CDFD-84A1-4DAD-B104-62C6CFC86F3C}" type="slidenum">
              <a:rPr lang="sv-SE" smtClean="0"/>
              <a:t>‹#›</a:t>
            </a:fld>
            <a:endParaRPr lang="sv-SE"/>
          </a:p>
        </p:txBody>
      </p:sp>
    </p:spTree>
    <p:extLst>
      <p:ext uri="{BB962C8B-B14F-4D97-AF65-F5344CB8AC3E}">
        <p14:creationId xmlns:p14="http://schemas.microsoft.com/office/powerpoint/2010/main" val="1657299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CD58C61F-177E-485A-BED3-4CD25328D1DC}" type="datetimeFigureOut">
              <a:rPr lang="sv-SE" smtClean="0"/>
              <a:t>2020-03-26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7097CDFD-84A1-4DAD-B104-62C6CFC86F3C}" type="slidenum">
              <a:rPr lang="sv-SE" smtClean="0"/>
              <a:t>‹#›</a:t>
            </a:fld>
            <a:endParaRPr lang="sv-SE"/>
          </a:p>
        </p:txBody>
      </p:sp>
    </p:spTree>
    <p:extLst>
      <p:ext uri="{BB962C8B-B14F-4D97-AF65-F5344CB8AC3E}">
        <p14:creationId xmlns:p14="http://schemas.microsoft.com/office/powerpoint/2010/main" val="239481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D58C61F-177E-485A-BED3-4CD25328D1DC}" type="datetimeFigureOut">
              <a:rPr lang="sv-SE" smtClean="0"/>
              <a:t>2020-03-26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097CDFD-84A1-4DAD-B104-62C6CFC86F3C}" type="slidenum">
              <a:rPr lang="sv-SE" smtClean="0"/>
              <a:t>‹#›</a:t>
            </a:fld>
            <a:endParaRPr lang="sv-SE"/>
          </a:p>
        </p:txBody>
      </p:sp>
    </p:spTree>
    <p:extLst>
      <p:ext uri="{BB962C8B-B14F-4D97-AF65-F5344CB8AC3E}">
        <p14:creationId xmlns:p14="http://schemas.microsoft.com/office/powerpoint/2010/main" val="38256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D58C61F-177E-485A-BED3-4CD25328D1DC}" type="datetimeFigureOut">
              <a:rPr lang="sv-SE" smtClean="0"/>
              <a:t>2020-03-26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7097CDFD-84A1-4DAD-B104-62C6CFC86F3C}" type="slidenum">
              <a:rPr lang="sv-SE" smtClean="0"/>
              <a:t>‹#›</a:t>
            </a:fld>
            <a:endParaRPr lang="sv-SE"/>
          </a:p>
        </p:txBody>
      </p:sp>
    </p:spTree>
    <p:extLst>
      <p:ext uri="{BB962C8B-B14F-4D97-AF65-F5344CB8AC3E}">
        <p14:creationId xmlns:p14="http://schemas.microsoft.com/office/powerpoint/2010/main" val="126869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CD58C61F-177E-485A-BED3-4CD25328D1DC}" type="datetimeFigureOut">
              <a:rPr lang="sv-SE" smtClean="0"/>
              <a:t>2020-03-26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097CDFD-84A1-4DAD-B104-62C6CFC86F3C}" type="slidenum">
              <a:rPr lang="sv-SE" smtClean="0"/>
              <a:t>‹#›</a:t>
            </a:fld>
            <a:endParaRPr lang="sv-SE"/>
          </a:p>
        </p:txBody>
      </p:sp>
    </p:spTree>
    <p:extLst>
      <p:ext uri="{BB962C8B-B14F-4D97-AF65-F5344CB8AC3E}">
        <p14:creationId xmlns:p14="http://schemas.microsoft.com/office/powerpoint/2010/main" val="2558118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CD58C61F-177E-485A-BED3-4CD25328D1DC}" type="datetimeFigureOut">
              <a:rPr lang="sv-SE" smtClean="0"/>
              <a:t>2020-03-26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097CDFD-84A1-4DAD-B104-62C6CFC86F3C}" type="slidenum">
              <a:rPr lang="sv-SE" smtClean="0"/>
              <a:t>‹#›</a:t>
            </a:fld>
            <a:endParaRPr lang="sv-SE"/>
          </a:p>
        </p:txBody>
      </p:sp>
    </p:spTree>
    <p:extLst>
      <p:ext uri="{BB962C8B-B14F-4D97-AF65-F5344CB8AC3E}">
        <p14:creationId xmlns:p14="http://schemas.microsoft.com/office/powerpoint/2010/main" val="3728407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8C61F-177E-485A-BED3-4CD25328D1DC}" type="datetimeFigureOut">
              <a:rPr lang="sv-SE" smtClean="0"/>
              <a:t>2020-03-26</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97CDFD-84A1-4DAD-B104-62C6CFC86F3C}" type="slidenum">
              <a:rPr lang="sv-SE" smtClean="0"/>
              <a:t>‹#›</a:t>
            </a:fld>
            <a:endParaRPr lang="sv-SE"/>
          </a:p>
        </p:txBody>
      </p:sp>
    </p:spTree>
    <p:extLst>
      <p:ext uri="{BB962C8B-B14F-4D97-AF65-F5344CB8AC3E}">
        <p14:creationId xmlns:p14="http://schemas.microsoft.com/office/powerpoint/2010/main" val="2836023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ub.umu.se/skriva/skriva-referenser/referenser-harvard"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smtClean="0"/>
              <a:t>Forskningsetik och kritiskt förhållningssätt vid uppsatsskrivande</a:t>
            </a:r>
            <a:endParaRPr lang="sv-SE" dirty="0"/>
          </a:p>
        </p:txBody>
      </p:sp>
      <p:sp>
        <p:nvSpPr>
          <p:cNvPr id="3" name="Underrubrik 2"/>
          <p:cNvSpPr>
            <a:spLocks noGrp="1"/>
          </p:cNvSpPr>
          <p:nvPr>
            <p:ph type="subTitle" idx="1"/>
          </p:nvPr>
        </p:nvSpPr>
        <p:spPr/>
        <p:txBody>
          <a:bodyPr>
            <a:normAutofit/>
          </a:bodyPr>
          <a:lstStyle/>
          <a:p>
            <a:r>
              <a:rPr lang="sv-SE" dirty="0" smtClean="0"/>
              <a:t>Maria Norbäck</a:t>
            </a:r>
          </a:p>
          <a:p>
            <a:r>
              <a:rPr lang="sv-SE" dirty="0" smtClean="0"/>
              <a:t>Maria.norback@handels.gu.se</a:t>
            </a:r>
            <a:endParaRPr lang="sv-SE" dirty="0"/>
          </a:p>
        </p:txBody>
      </p:sp>
    </p:spTree>
    <p:extLst>
      <p:ext uri="{BB962C8B-B14F-4D97-AF65-F5344CB8AC3E}">
        <p14:creationId xmlns:p14="http://schemas.microsoft.com/office/powerpoint/2010/main" val="2422827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Anonymisering</a:t>
            </a:r>
            <a:endParaRPr lang="sv-SE" dirty="0"/>
          </a:p>
        </p:txBody>
      </p:sp>
      <p:sp>
        <p:nvSpPr>
          <p:cNvPr id="3" name="Platshållare för innehåll 2"/>
          <p:cNvSpPr>
            <a:spLocks noGrp="1"/>
          </p:cNvSpPr>
          <p:nvPr>
            <p:ph idx="1"/>
          </p:nvPr>
        </p:nvSpPr>
        <p:spPr/>
        <p:txBody>
          <a:bodyPr>
            <a:normAutofit/>
          </a:bodyPr>
          <a:lstStyle/>
          <a:p>
            <a:r>
              <a:rPr lang="sv-SE" dirty="0" smtClean="0"/>
              <a:t>Forskningsetiska principerna talar för anonymisering</a:t>
            </a:r>
          </a:p>
          <a:p>
            <a:r>
              <a:rPr lang="sv-SE" dirty="0" smtClean="0"/>
              <a:t>Anonymisering minskar risken för psykisk eller integritetsmässig skada</a:t>
            </a:r>
          </a:p>
          <a:p>
            <a:r>
              <a:rPr lang="sv-SE" dirty="0" smtClean="0"/>
              <a:t>Anonymisering ger frihet för: </a:t>
            </a:r>
          </a:p>
          <a:p>
            <a:pPr lvl="1"/>
            <a:r>
              <a:rPr lang="sv-SE" dirty="0" smtClean="0"/>
              <a:t>Intervjupersonerna att uttala sig </a:t>
            </a:r>
          </a:p>
          <a:p>
            <a:pPr lvl="1"/>
            <a:r>
              <a:rPr lang="sv-SE" dirty="0" smtClean="0"/>
              <a:t>Forskaren att tolka</a:t>
            </a:r>
          </a:p>
        </p:txBody>
      </p:sp>
    </p:spTree>
    <p:extLst>
      <p:ext uri="{BB962C8B-B14F-4D97-AF65-F5344CB8AC3E}">
        <p14:creationId xmlns:p14="http://schemas.microsoft.com/office/powerpoint/2010/main" val="2028666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Extern och intern anonymisering</a:t>
            </a:r>
            <a:endParaRPr lang="sv-SE" dirty="0"/>
          </a:p>
        </p:txBody>
      </p:sp>
      <p:sp>
        <p:nvSpPr>
          <p:cNvPr id="3" name="Platshållare för innehåll 2"/>
          <p:cNvSpPr>
            <a:spLocks noGrp="1"/>
          </p:cNvSpPr>
          <p:nvPr>
            <p:ph idx="1"/>
          </p:nvPr>
        </p:nvSpPr>
        <p:spPr/>
        <p:txBody>
          <a:bodyPr>
            <a:normAutofit/>
          </a:bodyPr>
          <a:lstStyle/>
          <a:p>
            <a:r>
              <a:rPr lang="sv-SE" dirty="0" smtClean="0"/>
              <a:t>Extern anonymitet: ingen </a:t>
            </a:r>
            <a:r>
              <a:rPr lang="sv-SE" i="1" dirty="0" smtClean="0"/>
              <a:t>utomstående</a:t>
            </a:r>
            <a:r>
              <a:rPr lang="sv-SE" dirty="0" smtClean="0"/>
              <a:t> kan identifiera organisationen/dess medlemmar</a:t>
            </a:r>
          </a:p>
          <a:p>
            <a:r>
              <a:rPr lang="sv-SE" dirty="0" smtClean="0"/>
              <a:t>Intern anonymitet: ingen </a:t>
            </a:r>
            <a:r>
              <a:rPr lang="sv-SE" i="1" dirty="0" smtClean="0"/>
              <a:t>inom</a:t>
            </a:r>
            <a:r>
              <a:rPr lang="sv-SE" dirty="0" smtClean="0"/>
              <a:t> organisationen kan identifiera medverkande</a:t>
            </a:r>
          </a:p>
          <a:p>
            <a:endParaRPr lang="sv-SE" dirty="0"/>
          </a:p>
        </p:txBody>
      </p:sp>
    </p:spTree>
    <p:extLst>
      <p:ext uri="{BB962C8B-B14F-4D97-AF65-F5344CB8AC3E}">
        <p14:creationId xmlns:p14="http://schemas.microsoft.com/office/powerpoint/2010/main" val="3052265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Extern anonymitet</a:t>
            </a:r>
            <a:endParaRPr lang="sv-SE" dirty="0"/>
          </a:p>
        </p:txBody>
      </p:sp>
      <p:sp>
        <p:nvSpPr>
          <p:cNvPr id="3" name="Platshållare för innehåll 2"/>
          <p:cNvSpPr>
            <a:spLocks noGrp="1"/>
          </p:cNvSpPr>
          <p:nvPr>
            <p:ph idx="1"/>
          </p:nvPr>
        </p:nvSpPr>
        <p:spPr/>
        <p:txBody>
          <a:bodyPr/>
          <a:lstStyle/>
          <a:p>
            <a:r>
              <a:rPr lang="sv-SE" dirty="0"/>
              <a:t>Extern anonymitet ofta lättare att åstadkomma än intern anonymitet</a:t>
            </a:r>
          </a:p>
          <a:p>
            <a:r>
              <a:rPr lang="sv-SE" dirty="0"/>
              <a:t>Anonymisera genom att exempelvis inte nämna specifik bransch</a:t>
            </a:r>
          </a:p>
          <a:p>
            <a:r>
              <a:rPr lang="sv-SE" dirty="0"/>
              <a:t>Men: hur anonymisera stora specifika organisationer?</a:t>
            </a:r>
          </a:p>
          <a:p>
            <a:pPr lvl="1"/>
            <a:r>
              <a:rPr lang="sv-SE" dirty="0"/>
              <a:t>Anonymisera medverkande så långt det går</a:t>
            </a:r>
          </a:p>
          <a:p>
            <a:pPr lvl="1"/>
            <a:r>
              <a:rPr lang="sv-SE" dirty="0"/>
              <a:t>Diskutera med handledaren!</a:t>
            </a:r>
          </a:p>
          <a:p>
            <a:endParaRPr lang="sv-SE" dirty="0"/>
          </a:p>
        </p:txBody>
      </p:sp>
    </p:spTree>
    <p:extLst>
      <p:ext uri="{BB962C8B-B14F-4D97-AF65-F5344CB8AC3E}">
        <p14:creationId xmlns:p14="http://schemas.microsoft.com/office/powerpoint/2010/main" val="1348444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Intern anonymitet</a:t>
            </a:r>
            <a:endParaRPr lang="sv-SE" dirty="0"/>
          </a:p>
        </p:txBody>
      </p:sp>
      <p:sp>
        <p:nvSpPr>
          <p:cNvPr id="3" name="Platshållare för innehåll 2"/>
          <p:cNvSpPr>
            <a:spLocks noGrp="1"/>
          </p:cNvSpPr>
          <p:nvPr>
            <p:ph idx="1"/>
          </p:nvPr>
        </p:nvSpPr>
        <p:spPr/>
        <p:txBody>
          <a:bodyPr>
            <a:normAutofit/>
          </a:bodyPr>
          <a:lstStyle/>
          <a:p>
            <a:r>
              <a:rPr lang="sv-SE" dirty="0" smtClean="0"/>
              <a:t>Intern anonymitet: att anonymisera de medverkande i studien så att inte de medverkande själva eller deras kollegor/chefer kan identifiera dem</a:t>
            </a:r>
          </a:p>
          <a:p>
            <a:pPr lvl="1"/>
            <a:r>
              <a:rPr lang="sv-SE" dirty="0" smtClean="0"/>
              <a:t>Betyder att ni kan tvingas att undvika ”bra material” för att behålla medverkandes anonymitet</a:t>
            </a:r>
          </a:p>
          <a:p>
            <a:r>
              <a:rPr lang="sv-SE" dirty="0" smtClean="0"/>
              <a:t>Om inte intern anonymitet går att åstadkomma bör extrem försiktighet iakttas!</a:t>
            </a:r>
          </a:p>
          <a:p>
            <a:pPr lvl="1"/>
            <a:r>
              <a:rPr lang="sv-SE" dirty="0" smtClean="0"/>
              <a:t>undvika att publicera material som kan antas vara känsligt</a:t>
            </a:r>
          </a:p>
          <a:p>
            <a:pPr lvl="1"/>
            <a:r>
              <a:rPr lang="sv-SE" dirty="0" smtClean="0"/>
              <a:t>låta </a:t>
            </a:r>
            <a:r>
              <a:rPr lang="sv-SE" dirty="0"/>
              <a:t>medverkande läsa innan </a:t>
            </a:r>
            <a:r>
              <a:rPr lang="sv-SE" dirty="0" smtClean="0"/>
              <a:t>publicering</a:t>
            </a:r>
          </a:p>
          <a:p>
            <a:pPr lvl="1"/>
            <a:r>
              <a:rPr lang="sv-SE" dirty="0" smtClean="0"/>
              <a:t>anonymisera vissa delar av texten</a:t>
            </a:r>
            <a:endParaRPr lang="sv-SE" dirty="0"/>
          </a:p>
        </p:txBody>
      </p:sp>
    </p:spTree>
    <p:extLst>
      <p:ext uri="{BB962C8B-B14F-4D97-AF65-F5344CB8AC3E}">
        <p14:creationId xmlns:p14="http://schemas.microsoft.com/office/powerpoint/2010/main" val="2239515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smtClean="0"/>
              <a:t>Kritiskt förhållningssätt vid uppsatsskrivande: </a:t>
            </a:r>
            <a:br>
              <a:rPr lang="sv-SE" dirty="0" smtClean="0"/>
            </a:br>
            <a:r>
              <a:rPr lang="sv-SE" sz="5300" dirty="0" smtClean="0"/>
              <a:t>kunskapssyn och forskningsansats</a:t>
            </a:r>
            <a:endParaRPr lang="sv-SE" sz="5300" dirty="0"/>
          </a:p>
        </p:txBody>
      </p:sp>
      <p:sp>
        <p:nvSpPr>
          <p:cNvPr id="3" name="Underrubrik 2"/>
          <p:cNvSpPr>
            <a:spLocks noGrp="1"/>
          </p:cNvSpPr>
          <p:nvPr>
            <p:ph type="subTitle" idx="1"/>
          </p:nvPr>
        </p:nvSpPr>
        <p:spPr/>
        <p:txBody>
          <a:bodyPr>
            <a:normAutofit/>
          </a:bodyPr>
          <a:lstStyle/>
          <a:p>
            <a:endParaRPr lang="sv-SE" dirty="0"/>
          </a:p>
        </p:txBody>
      </p:sp>
      <p:pic>
        <p:nvPicPr>
          <p:cNvPr id="5" name="Bildobjekt 4"/>
          <p:cNvPicPr>
            <a:picLocks noChangeAspect="1"/>
          </p:cNvPicPr>
          <p:nvPr/>
        </p:nvPicPr>
        <p:blipFill>
          <a:blip r:embed="rId2"/>
          <a:stretch>
            <a:fillRect/>
          </a:stretch>
        </p:blipFill>
        <p:spPr>
          <a:xfrm>
            <a:off x="8540685" y="4340110"/>
            <a:ext cx="3042795" cy="1636484"/>
          </a:xfrm>
          <a:prstGeom prst="rect">
            <a:avLst/>
          </a:prstGeom>
        </p:spPr>
      </p:pic>
    </p:spTree>
    <p:extLst>
      <p:ext uri="{BB962C8B-B14F-4D97-AF65-F5344CB8AC3E}">
        <p14:creationId xmlns:p14="http://schemas.microsoft.com/office/powerpoint/2010/main" val="2089594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4800" dirty="0" smtClean="0"/>
              <a:t>Kritiskt förhållningssätt </a:t>
            </a:r>
            <a:endParaRPr lang="sv-SE" sz="4800" dirty="0"/>
          </a:p>
        </p:txBody>
      </p:sp>
      <p:sp>
        <p:nvSpPr>
          <p:cNvPr id="3" name="Platshållare för innehåll 2"/>
          <p:cNvSpPr>
            <a:spLocks noGrp="1"/>
          </p:cNvSpPr>
          <p:nvPr>
            <p:ph idx="1"/>
          </p:nvPr>
        </p:nvSpPr>
        <p:spPr/>
        <p:txBody>
          <a:bodyPr>
            <a:normAutofit/>
          </a:bodyPr>
          <a:lstStyle/>
          <a:p>
            <a:r>
              <a:rPr lang="sv-SE" dirty="0" smtClean="0"/>
              <a:t>Betygskriterier för kandidatuppsats i management: </a:t>
            </a:r>
          </a:p>
          <a:p>
            <a:pPr lvl="1"/>
            <a:r>
              <a:rPr lang="sv-SE" dirty="0" smtClean="0"/>
              <a:t>Godkänd: </a:t>
            </a:r>
            <a:r>
              <a:rPr lang="sv-SE" dirty="0"/>
              <a:t>En viss förmåga </a:t>
            </a:r>
            <a:r>
              <a:rPr lang="sv-SE" dirty="0" smtClean="0"/>
              <a:t>till kritiskt </a:t>
            </a:r>
            <a:r>
              <a:rPr lang="sv-SE" dirty="0"/>
              <a:t>och </a:t>
            </a:r>
            <a:r>
              <a:rPr lang="sv-SE" dirty="0" smtClean="0"/>
              <a:t>reflekterande förhållningssätt. </a:t>
            </a:r>
          </a:p>
          <a:p>
            <a:pPr lvl="1"/>
            <a:r>
              <a:rPr lang="sv-SE" dirty="0" smtClean="0"/>
              <a:t>Väl godkänd: </a:t>
            </a:r>
            <a:r>
              <a:rPr lang="sv-SE" dirty="0"/>
              <a:t>Stark förmåga till kritiskt </a:t>
            </a:r>
            <a:r>
              <a:rPr lang="sv-SE" dirty="0" smtClean="0"/>
              <a:t>förhållningssätt</a:t>
            </a:r>
            <a:r>
              <a:rPr lang="sv-SE" dirty="0"/>
              <a:t>. </a:t>
            </a:r>
            <a:r>
              <a:rPr lang="sv-SE" dirty="0" smtClean="0"/>
              <a:t>Visar </a:t>
            </a:r>
            <a:r>
              <a:rPr lang="sv-SE" dirty="0"/>
              <a:t>förmåga att </a:t>
            </a:r>
            <a:r>
              <a:rPr lang="sv-SE" dirty="0" smtClean="0"/>
              <a:t>reflektera </a:t>
            </a:r>
            <a:r>
              <a:rPr lang="sv-SE" dirty="0"/>
              <a:t>och </a:t>
            </a:r>
            <a:r>
              <a:rPr lang="sv-SE" dirty="0" smtClean="0"/>
              <a:t>tänka nytt, </a:t>
            </a:r>
            <a:r>
              <a:rPr lang="sv-SE" dirty="0"/>
              <a:t>samt att sätta resultaten i </a:t>
            </a:r>
            <a:r>
              <a:rPr lang="sv-SE" dirty="0" smtClean="0"/>
              <a:t>ett </a:t>
            </a:r>
            <a:r>
              <a:rPr lang="sv-SE" dirty="0"/>
              <a:t>större socialt </a:t>
            </a:r>
            <a:r>
              <a:rPr lang="sv-SE" dirty="0" smtClean="0"/>
              <a:t>sammanhang.  </a:t>
            </a:r>
          </a:p>
          <a:p>
            <a:pPr marL="457200" lvl="1" indent="0">
              <a:buNone/>
            </a:pPr>
            <a:endParaRPr lang="sv-SE" dirty="0"/>
          </a:p>
          <a:p>
            <a:pPr lvl="1"/>
            <a:endParaRPr lang="sv-SE" dirty="0"/>
          </a:p>
        </p:txBody>
      </p:sp>
    </p:spTree>
    <p:extLst>
      <p:ext uri="{BB962C8B-B14F-4D97-AF65-F5344CB8AC3E}">
        <p14:creationId xmlns:p14="http://schemas.microsoft.com/office/powerpoint/2010/main" val="1709258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K</a:t>
            </a:r>
            <a:r>
              <a:rPr lang="sv-SE" dirty="0" smtClean="0"/>
              <a:t>ritiskt tänkande och kunskapssyn</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Pedagogik-forskning visar att utvecklingen av kritiskt tänkande har att göra med vilken kunskapssyn man har och hur den utvecklas, d.v.s. synen på vad kunskap är och att denna kunskap utvecklas med tid och erfarenhet:</a:t>
            </a:r>
          </a:p>
          <a:p>
            <a:pPr lvl="1"/>
            <a:r>
              <a:rPr lang="sv-SE" dirty="0" smtClean="0"/>
              <a:t>Oerfarna studenter hade ofta en absolut syn på kunskap där man ansåg att det fanns klara rätt eller fel och att läraren var en auktoritet.</a:t>
            </a:r>
          </a:p>
          <a:p>
            <a:pPr lvl="1"/>
            <a:r>
              <a:rPr lang="sv-SE" dirty="0" smtClean="0"/>
              <a:t> I nästa stadium var det vanligt att studenter ansåg alla har rätt till sin egen åsikt, d.v.s. att det inte fanns någon sanning alls.</a:t>
            </a:r>
          </a:p>
          <a:p>
            <a:pPr lvl="1"/>
            <a:r>
              <a:rPr lang="sv-SE" dirty="0" smtClean="0"/>
              <a:t>Efter dessa första stadier fick studenterna ofta en mer relativ syn där man först insåg att kunskap hela tiden utvecklas och att vissa åsikter är bättre underbyggda än andra -- för att till slut förstå att man måste bestämma sig för en åsikt som man kunde underbygga teoretiskt. Men även att vara beredd att sakligt argumentera för sin ståndpunkt, .d.v.s. använda ett kritiskt tänkande.</a:t>
            </a:r>
          </a:p>
          <a:p>
            <a:endParaRPr lang="sv-SE" dirty="0" smtClean="0"/>
          </a:p>
          <a:p>
            <a:endParaRPr lang="sv-SE" dirty="0"/>
          </a:p>
        </p:txBody>
      </p:sp>
    </p:spTree>
    <p:extLst>
      <p:ext uri="{BB962C8B-B14F-4D97-AF65-F5344CB8AC3E}">
        <p14:creationId xmlns:p14="http://schemas.microsoft.com/office/powerpoint/2010/main" val="2569629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Kunskapssyn och forskningsansats</a:t>
            </a:r>
            <a:endParaRPr lang="sv-SE" dirty="0"/>
          </a:p>
        </p:txBody>
      </p:sp>
      <p:sp>
        <p:nvSpPr>
          <p:cNvPr id="3" name="Platshållare för innehåll 2"/>
          <p:cNvSpPr>
            <a:spLocks noGrp="1"/>
          </p:cNvSpPr>
          <p:nvPr>
            <p:ph idx="1"/>
          </p:nvPr>
        </p:nvSpPr>
        <p:spPr/>
        <p:txBody>
          <a:bodyPr/>
          <a:lstStyle/>
          <a:p>
            <a:r>
              <a:rPr lang="sv-SE" dirty="0" smtClean="0"/>
              <a:t>Positivistisk respektive tolkande kunskapssyn</a:t>
            </a:r>
          </a:p>
          <a:p>
            <a:r>
              <a:rPr lang="sv-SE" dirty="0" smtClean="0"/>
              <a:t>Forskning med </a:t>
            </a:r>
            <a:r>
              <a:rPr lang="sv-SE" i="1" dirty="0" smtClean="0"/>
              <a:t>positivistisk</a:t>
            </a:r>
            <a:r>
              <a:rPr lang="sv-SE" dirty="0" smtClean="0"/>
              <a:t> ansats använder sig oftast av en </a:t>
            </a:r>
            <a:r>
              <a:rPr lang="sv-SE" i="1" dirty="0" smtClean="0"/>
              <a:t>kvantitativ</a:t>
            </a:r>
            <a:r>
              <a:rPr lang="sv-SE" dirty="0" smtClean="0"/>
              <a:t> forskningsansats</a:t>
            </a:r>
          </a:p>
          <a:p>
            <a:pPr lvl="1"/>
            <a:r>
              <a:rPr lang="sv-SE" dirty="0" smtClean="0"/>
              <a:t>Data avspeglar världen på ett objektivt sätt. </a:t>
            </a:r>
            <a:endParaRPr lang="sv-SE" dirty="0"/>
          </a:p>
          <a:p>
            <a:pPr lvl="1"/>
            <a:r>
              <a:rPr lang="sv-SE" dirty="0" smtClean="0"/>
              <a:t>Ofta pröva hypoteser och undersöka kausala samband</a:t>
            </a:r>
          </a:p>
          <a:p>
            <a:pPr lvl="1"/>
            <a:r>
              <a:rPr lang="sv-SE" dirty="0" smtClean="0"/>
              <a:t>Representativt underlag (populationen) viktig för att statistiskt kunna säkerställa resultatet</a:t>
            </a:r>
            <a:endParaRPr lang="sv-SE" dirty="0"/>
          </a:p>
        </p:txBody>
      </p:sp>
    </p:spTree>
    <p:extLst>
      <p:ext uri="{BB962C8B-B14F-4D97-AF65-F5344CB8AC3E}">
        <p14:creationId xmlns:p14="http://schemas.microsoft.com/office/powerpoint/2010/main" val="3628959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Forskningsansats forts.</a:t>
            </a:r>
            <a:endParaRPr lang="sv-SE" dirty="0"/>
          </a:p>
        </p:txBody>
      </p:sp>
      <p:sp>
        <p:nvSpPr>
          <p:cNvPr id="3" name="Platshållare för innehåll 2"/>
          <p:cNvSpPr>
            <a:spLocks noGrp="1"/>
          </p:cNvSpPr>
          <p:nvPr>
            <p:ph idx="1"/>
          </p:nvPr>
        </p:nvSpPr>
        <p:spPr/>
        <p:txBody>
          <a:bodyPr>
            <a:normAutofit/>
          </a:bodyPr>
          <a:lstStyle/>
          <a:p>
            <a:r>
              <a:rPr lang="sv-SE" dirty="0" smtClean="0"/>
              <a:t>Forskning med </a:t>
            </a:r>
            <a:r>
              <a:rPr lang="sv-SE" i="1" dirty="0" smtClean="0"/>
              <a:t>tolkande</a:t>
            </a:r>
            <a:r>
              <a:rPr lang="sv-SE" dirty="0" smtClean="0"/>
              <a:t> kunskapssyn använder sig oftast av en </a:t>
            </a:r>
            <a:r>
              <a:rPr lang="sv-SE" i="1" dirty="0" smtClean="0"/>
              <a:t>kvalitativ</a:t>
            </a:r>
            <a:r>
              <a:rPr lang="sv-SE" dirty="0" smtClean="0"/>
              <a:t> forskningsansats</a:t>
            </a:r>
          </a:p>
          <a:p>
            <a:pPr lvl="1"/>
            <a:r>
              <a:rPr lang="sv-SE" dirty="0" smtClean="0"/>
              <a:t>Studier görs alltid ifrån en extern utgångspunkt </a:t>
            </a:r>
          </a:p>
          <a:p>
            <a:pPr lvl="1"/>
            <a:r>
              <a:rPr lang="sv-SE" dirty="0" smtClean="0"/>
              <a:t>Kunskap utvecklas genom att göra teoretiska tolkningar av de fenomen som undersöks (ingen statistisk generaliserbarhet)</a:t>
            </a:r>
          </a:p>
          <a:p>
            <a:pPr lvl="1"/>
            <a:r>
              <a:rPr lang="sv-SE" dirty="0" smtClean="0"/>
              <a:t>Syftar till att förstå, tolka och problematisera fenomen</a:t>
            </a:r>
          </a:p>
          <a:p>
            <a:pPr lvl="1"/>
            <a:r>
              <a:rPr lang="sv-SE" dirty="0" smtClean="0"/>
              <a:t>Inga resultat är objektiva i sig själv</a:t>
            </a:r>
          </a:p>
          <a:p>
            <a:pPr lvl="1"/>
            <a:r>
              <a:rPr lang="sv-SE" dirty="0" smtClean="0"/>
              <a:t>Inte </a:t>
            </a:r>
            <a:r>
              <a:rPr lang="sv-SE" i="1" dirty="0" smtClean="0"/>
              <a:t>hur</a:t>
            </a:r>
            <a:r>
              <a:rPr lang="sv-SE" dirty="0" smtClean="0"/>
              <a:t> saker är, utan hur de människor man studerar </a:t>
            </a:r>
            <a:r>
              <a:rPr lang="sv-SE" i="1" dirty="0" smtClean="0"/>
              <a:t>upplever</a:t>
            </a:r>
            <a:r>
              <a:rPr lang="sv-SE" dirty="0" smtClean="0"/>
              <a:t> att saker är</a:t>
            </a:r>
            <a:endParaRPr lang="sv-SE" dirty="0"/>
          </a:p>
        </p:txBody>
      </p:sp>
    </p:spTree>
    <p:extLst>
      <p:ext uri="{BB962C8B-B14F-4D97-AF65-F5344CB8AC3E}">
        <p14:creationId xmlns:p14="http://schemas.microsoft.com/office/powerpoint/2010/main" val="1331151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Empirisk förankring: trovärdighet</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Kvantitativa studier</a:t>
            </a:r>
          </a:p>
          <a:p>
            <a:pPr lvl="1"/>
            <a:r>
              <a:rPr lang="sv-SE" dirty="0" smtClean="0"/>
              <a:t>Validitet: Mäts det som undersökningen sägs mäta?</a:t>
            </a:r>
          </a:p>
          <a:p>
            <a:pPr lvl="1"/>
            <a:r>
              <a:rPr lang="sv-SE" dirty="0" smtClean="0"/>
              <a:t>Reliabilitet: </a:t>
            </a:r>
            <a:r>
              <a:rPr lang="sv-SE" dirty="0"/>
              <a:t>är mått och indikatorer tillförlitliga (blir utfallet identiskt om det upprepas)?</a:t>
            </a:r>
            <a:endParaRPr lang="sv-SE" dirty="0" smtClean="0"/>
          </a:p>
          <a:p>
            <a:pPr lvl="1"/>
            <a:r>
              <a:rPr lang="sv-SE" dirty="0" smtClean="0"/>
              <a:t>Överförbarhet: Går det att generalisera till andra liknande sammanhang?</a:t>
            </a:r>
          </a:p>
          <a:p>
            <a:r>
              <a:rPr lang="sv-SE" dirty="0" smtClean="0"/>
              <a:t>Kvalitativa studier</a:t>
            </a:r>
          </a:p>
          <a:p>
            <a:pPr lvl="1"/>
            <a:r>
              <a:rPr lang="sv-SE" dirty="0" smtClean="0"/>
              <a:t>Autenticitet: dataunderlagets äkthet?</a:t>
            </a:r>
          </a:p>
          <a:p>
            <a:pPr lvl="1"/>
            <a:r>
              <a:rPr lang="sv-SE" dirty="0" smtClean="0"/>
              <a:t>Pålitlighet: har forskningsarbetet utförts på ett konsekvent sätt, kan utomstående bedöma de procedurer som använts?</a:t>
            </a:r>
          </a:p>
          <a:p>
            <a:pPr lvl="1"/>
            <a:r>
              <a:rPr lang="sv-SE" dirty="0" smtClean="0"/>
              <a:t>Träffsäkerhet: belyser underlaget de fenomen undersökningen avser?</a:t>
            </a:r>
          </a:p>
          <a:p>
            <a:pPr marL="457200" lvl="1" indent="0" algn="r">
              <a:buNone/>
            </a:pPr>
            <a:r>
              <a:rPr lang="sv-SE" dirty="0" smtClean="0"/>
              <a:t>(Lind, 2014)</a:t>
            </a:r>
          </a:p>
          <a:p>
            <a:pPr marL="457200" lvl="1" indent="0">
              <a:buNone/>
            </a:pPr>
            <a:endParaRPr lang="sv-SE" dirty="0" smtClean="0"/>
          </a:p>
          <a:p>
            <a:pPr lvl="1"/>
            <a:endParaRPr lang="sv-SE" dirty="0"/>
          </a:p>
        </p:txBody>
      </p:sp>
    </p:spTree>
    <p:extLst>
      <p:ext uri="{BB962C8B-B14F-4D97-AF65-F5344CB8AC3E}">
        <p14:creationId xmlns:p14="http://schemas.microsoft.com/office/powerpoint/2010/main" val="1656672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Forskningsetik: ansvar att inte skada – fysiskt, psykiskt eller integritetsmässigt</a:t>
            </a:r>
            <a:endParaRPr lang="sv-SE" dirty="0"/>
          </a:p>
        </p:txBody>
      </p:sp>
      <p:sp>
        <p:nvSpPr>
          <p:cNvPr id="3" name="Platshållare för innehåll 2"/>
          <p:cNvSpPr>
            <a:spLocks noGrp="1"/>
          </p:cNvSpPr>
          <p:nvPr>
            <p:ph idx="1"/>
          </p:nvPr>
        </p:nvSpPr>
        <p:spPr/>
        <p:txBody>
          <a:bodyPr/>
          <a:lstStyle/>
          <a:p>
            <a:endParaRPr lang="sv-SE"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9239" y="3179186"/>
            <a:ext cx="3339380" cy="2584304"/>
          </a:xfrm>
          <a:prstGeom prst="rect">
            <a:avLst/>
          </a:prstGeom>
        </p:spPr>
      </p:pic>
      <p:sp>
        <p:nvSpPr>
          <p:cNvPr id="5" name="AutoShape 2" descr="Bildresultat för macchiarin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pic>
        <p:nvPicPr>
          <p:cNvPr id="6" name="Bildobjekt 5"/>
          <p:cNvPicPr>
            <a:picLocks noChangeAspect="1"/>
          </p:cNvPicPr>
          <p:nvPr/>
        </p:nvPicPr>
        <p:blipFill>
          <a:blip r:embed="rId4"/>
          <a:stretch>
            <a:fillRect/>
          </a:stretch>
        </p:blipFill>
        <p:spPr>
          <a:xfrm>
            <a:off x="1981200" y="2523042"/>
            <a:ext cx="3700896" cy="2095499"/>
          </a:xfrm>
          <a:prstGeom prst="rect">
            <a:avLst/>
          </a:prstGeom>
        </p:spPr>
      </p:pic>
    </p:spTree>
    <p:extLst>
      <p:ext uri="{BB962C8B-B14F-4D97-AF65-F5344CB8AC3E}">
        <p14:creationId xmlns:p14="http://schemas.microsoft.com/office/powerpoint/2010/main" val="3140982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Trovärdighet, forts</a:t>
            </a:r>
            <a:endParaRPr lang="sv-SE" dirty="0"/>
          </a:p>
        </p:txBody>
      </p:sp>
      <p:sp>
        <p:nvSpPr>
          <p:cNvPr id="3" name="Platshållare för innehåll 2"/>
          <p:cNvSpPr>
            <a:spLocks noGrp="1"/>
          </p:cNvSpPr>
          <p:nvPr>
            <p:ph idx="1"/>
          </p:nvPr>
        </p:nvSpPr>
        <p:spPr/>
        <p:txBody>
          <a:bodyPr/>
          <a:lstStyle/>
          <a:p>
            <a:r>
              <a:rPr lang="sv-SE" dirty="0" smtClean="0"/>
              <a:t>Man visar </a:t>
            </a:r>
            <a:r>
              <a:rPr lang="sv-SE" i="1" dirty="0" smtClean="0"/>
              <a:t>inte</a:t>
            </a:r>
            <a:r>
              <a:rPr lang="sv-SE" dirty="0" smtClean="0"/>
              <a:t> på reflektion och trovärdighet i en kvalitativ studie genom att utan konkreta argument skriva: ”Vi har genomfört vår studie så att resultatet blir objektivt och sant.” </a:t>
            </a:r>
          </a:p>
          <a:p>
            <a:r>
              <a:rPr lang="sv-SE" dirty="0" smtClean="0"/>
              <a:t>Använda i forskningstexter signalerar dessa ord en omedvetenhet om forskningsmetod och forskningens förutsättningar</a:t>
            </a:r>
            <a:endParaRPr lang="sv-SE" dirty="0"/>
          </a:p>
        </p:txBody>
      </p:sp>
    </p:spTree>
    <p:extLst>
      <p:ext uri="{BB962C8B-B14F-4D97-AF65-F5344CB8AC3E}">
        <p14:creationId xmlns:p14="http://schemas.microsoft.com/office/powerpoint/2010/main" val="20402475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Kritiskt tänkande ska genomsyra </a:t>
            </a:r>
            <a:r>
              <a:rPr lang="sv-SE" i="1" dirty="0" smtClean="0"/>
              <a:t>hela</a:t>
            </a:r>
            <a:r>
              <a:rPr lang="sv-SE" dirty="0" smtClean="0"/>
              <a:t> uppsatsen</a:t>
            </a:r>
            <a:endParaRPr lang="sv-SE" dirty="0"/>
          </a:p>
        </p:txBody>
      </p:sp>
      <p:sp>
        <p:nvSpPr>
          <p:cNvPr id="3" name="Platshållare för innehåll 2"/>
          <p:cNvSpPr>
            <a:spLocks noGrp="1"/>
          </p:cNvSpPr>
          <p:nvPr>
            <p:ph idx="1"/>
          </p:nvPr>
        </p:nvSpPr>
        <p:spPr/>
        <p:txBody>
          <a:bodyPr/>
          <a:lstStyle/>
          <a:p>
            <a:r>
              <a:rPr lang="sv-SE" dirty="0" smtClean="0"/>
              <a:t>Genom att explicit argumentera för val (metod, teori) och ståndpunkter. </a:t>
            </a:r>
          </a:p>
          <a:p>
            <a:r>
              <a:rPr lang="sv-SE" dirty="0" smtClean="0"/>
              <a:t>Genom att kritiskt diskutera era metodval och studiens utformning och genomförande.</a:t>
            </a:r>
            <a:endParaRPr lang="sv-SE" dirty="0"/>
          </a:p>
          <a:p>
            <a:r>
              <a:rPr lang="sv-SE" dirty="0" smtClean="0"/>
              <a:t>Genom att kritiskt förhålla er till teorier och dess grundantaganden. </a:t>
            </a:r>
          </a:p>
          <a:p>
            <a:r>
              <a:rPr lang="sv-SE" dirty="0" smtClean="0"/>
              <a:t>Genom att kritiskt förhålla er till ert empiriska material och resonera kring era tolkningar/analys av detta. </a:t>
            </a:r>
          </a:p>
          <a:p>
            <a:r>
              <a:rPr lang="sv-SE" dirty="0" smtClean="0"/>
              <a:t>Genom att resonera kring resultatet och dess implikationer. </a:t>
            </a:r>
            <a:endParaRPr lang="sv-SE" dirty="0"/>
          </a:p>
        </p:txBody>
      </p:sp>
    </p:spTree>
    <p:extLst>
      <p:ext uri="{BB962C8B-B14F-4D97-AF65-F5344CB8AC3E}">
        <p14:creationId xmlns:p14="http://schemas.microsoft.com/office/powerpoint/2010/main" val="42418416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smtClean="0"/>
              <a:t>Kritiskt förhållningssätt vid uppsatsskrivande:</a:t>
            </a:r>
            <a:br>
              <a:rPr lang="sv-SE" dirty="0" smtClean="0"/>
            </a:br>
            <a:r>
              <a:rPr lang="sv-SE" sz="4900" dirty="0" smtClean="0"/>
              <a:t>metoden formar innehållet</a:t>
            </a:r>
            <a:endParaRPr lang="sv-SE" sz="4900" dirty="0"/>
          </a:p>
        </p:txBody>
      </p:sp>
      <p:sp>
        <p:nvSpPr>
          <p:cNvPr id="3" name="Underrubrik 2"/>
          <p:cNvSpPr>
            <a:spLocks noGrp="1"/>
          </p:cNvSpPr>
          <p:nvPr>
            <p:ph type="subTitle" idx="1"/>
          </p:nvPr>
        </p:nvSpPr>
        <p:spPr/>
        <p:txBody>
          <a:bodyPr/>
          <a:lstStyle/>
          <a:p>
            <a:endParaRPr lang="sv-SE" dirty="0" smtClean="0"/>
          </a:p>
        </p:txBody>
      </p:sp>
    </p:spTree>
    <p:extLst>
      <p:ext uri="{BB962C8B-B14F-4D97-AF65-F5344CB8AC3E}">
        <p14:creationId xmlns:p14="http://schemas.microsoft.com/office/powerpoint/2010/main" val="424229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Empiri: Metoden formar innehållet</a:t>
            </a:r>
            <a:endParaRPr lang="sv-SE" dirty="0"/>
          </a:p>
        </p:txBody>
      </p:sp>
      <p:sp>
        <p:nvSpPr>
          <p:cNvPr id="3" name="Platshållare för innehåll 2"/>
          <p:cNvSpPr>
            <a:spLocks noGrp="1"/>
          </p:cNvSpPr>
          <p:nvPr>
            <p:ph idx="1"/>
          </p:nvPr>
        </p:nvSpPr>
        <p:spPr/>
        <p:txBody>
          <a:bodyPr/>
          <a:lstStyle/>
          <a:p>
            <a:r>
              <a:rPr lang="sv-SE" dirty="0" smtClean="0"/>
              <a:t>Dataunderlaget är ofta inte något som ”finns” utan något som genereras för undersökningen</a:t>
            </a:r>
          </a:p>
          <a:p>
            <a:r>
              <a:rPr lang="sv-SE" dirty="0" smtClean="0"/>
              <a:t>Även sekundärdata måste väljas ut och anpassas till undersökningen</a:t>
            </a:r>
          </a:p>
          <a:p>
            <a:endParaRPr lang="sv-SE" dirty="0"/>
          </a:p>
        </p:txBody>
      </p:sp>
    </p:spTree>
    <p:extLst>
      <p:ext uri="{BB962C8B-B14F-4D97-AF65-F5344CB8AC3E}">
        <p14:creationId xmlns:p14="http://schemas.microsoft.com/office/powerpoint/2010/main" val="105888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Kritiskt förhållningssätt till det empiriska materialet</a:t>
            </a:r>
            <a:endParaRPr lang="sv-SE" dirty="0"/>
          </a:p>
        </p:txBody>
      </p:sp>
      <p:sp>
        <p:nvSpPr>
          <p:cNvPr id="3" name="Platshållare för innehåll 2"/>
          <p:cNvSpPr>
            <a:spLocks noGrp="1"/>
          </p:cNvSpPr>
          <p:nvPr>
            <p:ph idx="1"/>
          </p:nvPr>
        </p:nvSpPr>
        <p:spPr/>
        <p:txBody>
          <a:bodyPr/>
          <a:lstStyle/>
          <a:p>
            <a:r>
              <a:rPr lang="sv-SE" dirty="0" smtClean="0"/>
              <a:t>Enkät-material: genomgående förhålla sig till enkätsvar såsom varande enkätsvar, dvs data som människor fyllt i baserat på frågorna som ställts, situationen och de svarandes förståelse av vad frågorna betyder (”fylleri-studier”)</a:t>
            </a:r>
          </a:p>
          <a:p>
            <a:r>
              <a:rPr lang="sv-SE" dirty="0" smtClean="0"/>
              <a:t>Intervju-material: genomgående förhålla sig till intervjudata som varande just intervjudata, dvs data där människor berättar om sina upplevelser, tolkningar, förståelse och åsikter i en konstruerad situation där sammanhanget, information, och socialt samspel mellan forskare och intervjuperson inverkar på materialgenereringen. </a:t>
            </a:r>
            <a:endParaRPr lang="sv-SE" dirty="0"/>
          </a:p>
        </p:txBody>
      </p:sp>
    </p:spTree>
    <p:extLst>
      <p:ext uri="{BB962C8B-B14F-4D97-AF65-F5344CB8AC3E}">
        <p14:creationId xmlns:p14="http://schemas.microsoft.com/office/powerpoint/2010/main" val="30924606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Om reflexivt förhållningssätt till intervjudata</a:t>
            </a:r>
            <a:endParaRPr lang="sv-SE" dirty="0"/>
          </a:p>
        </p:txBody>
      </p:sp>
      <p:sp>
        <p:nvSpPr>
          <p:cNvPr id="3" name="Platshållare för innehåll 2"/>
          <p:cNvSpPr>
            <a:spLocks noGrp="1"/>
          </p:cNvSpPr>
          <p:nvPr>
            <p:ph idx="1"/>
          </p:nvPr>
        </p:nvSpPr>
        <p:spPr/>
        <p:txBody>
          <a:bodyPr/>
          <a:lstStyle/>
          <a:p>
            <a:r>
              <a:rPr lang="en-US" dirty="0" err="1"/>
              <a:t>Alvesson</a:t>
            </a:r>
            <a:r>
              <a:rPr lang="en-US" dirty="0"/>
              <a:t>, M. (2003). Beyond </a:t>
            </a:r>
            <a:r>
              <a:rPr lang="en-US" dirty="0" err="1"/>
              <a:t>neopositivists</a:t>
            </a:r>
            <a:r>
              <a:rPr lang="en-US" dirty="0"/>
              <a:t>, romantics, and </a:t>
            </a:r>
            <a:r>
              <a:rPr lang="en-US" dirty="0" err="1"/>
              <a:t>localists</a:t>
            </a:r>
            <a:r>
              <a:rPr lang="en-US" dirty="0"/>
              <a:t>: A reflexive approach to interviews in organizational research. </a:t>
            </a:r>
            <a:r>
              <a:rPr lang="en-US" i="1" dirty="0"/>
              <a:t>Academy of management review</a:t>
            </a:r>
            <a:r>
              <a:rPr lang="en-US" dirty="0"/>
              <a:t>, </a:t>
            </a:r>
            <a:r>
              <a:rPr lang="en-US" i="1" dirty="0"/>
              <a:t>28</a:t>
            </a:r>
            <a:r>
              <a:rPr lang="en-US" dirty="0"/>
              <a:t>(1), 13-33</a:t>
            </a:r>
            <a:r>
              <a:rPr lang="en-US" dirty="0" smtClean="0"/>
              <a:t>.</a:t>
            </a:r>
            <a:endParaRPr lang="sv-SE" dirty="0" smtClean="0"/>
          </a:p>
          <a:p>
            <a:r>
              <a:rPr lang="sv-SE" dirty="0" smtClean="0"/>
              <a:t>Intervjudata speglar inte ”hur saker är” utan hur människor pratar om hur de upplever att saker är från deras perspektiv. Intervjudata bra för att få mångfacetterad data om hur människor konstruerar sina sociala världar och förstår sin vardag. </a:t>
            </a:r>
          </a:p>
        </p:txBody>
      </p:sp>
    </p:spTree>
    <p:extLst>
      <p:ext uri="{BB962C8B-B14F-4D97-AF65-F5344CB8AC3E}">
        <p14:creationId xmlns:p14="http://schemas.microsoft.com/office/powerpoint/2010/main" val="6190795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Intervju som ett socialt sammanhang</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Intervjupersonen försöker klura ut och förstå vad intervjuaren vill ha svar på. Svaren konstrueras utifrån vem intervjuaren är i relation till intervjupersonen (ålder, kön, organisationstillhörighet osv) </a:t>
            </a:r>
          </a:p>
          <a:p>
            <a:pPr lvl="1"/>
            <a:r>
              <a:rPr lang="sv-SE" dirty="0" smtClean="0"/>
              <a:t>Ex att intervjua ”uppåt eller neråt” när det gäller social tillhörighet</a:t>
            </a:r>
          </a:p>
          <a:p>
            <a:pPr lvl="1"/>
            <a:r>
              <a:rPr lang="sv-SE" dirty="0" smtClean="0"/>
              <a:t>Skillnad i svar om forskaren är sociolog eller ekonom…</a:t>
            </a:r>
          </a:p>
          <a:p>
            <a:pPr lvl="0"/>
            <a:r>
              <a:rPr lang="sv-SE" dirty="0">
                <a:solidFill>
                  <a:prstClr val="black"/>
                </a:solidFill>
              </a:rPr>
              <a:t>Intervjupersonen </a:t>
            </a:r>
            <a:r>
              <a:rPr lang="sv-SE" dirty="0" smtClean="0">
                <a:solidFill>
                  <a:prstClr val="black"/>
                </a:solidFill>
              </a:rPr>
              <a:t>svarar utifrån organisationstillhörighet och hur den vill framställa sig själv (identitetsarbete)</a:t>
            </a:r>
          </a:p>
          <a:p>
            <a:pPr lvl="1"/>
            <a:r>
              <a:rPr lang="sv-SE" dirty="0" smtClean="0">
                <a:solidFill>
                  <a:prstClr val="black"/>
                </a:solidFill>
              </a:rPr>
              <a:t>Både mer medveten ”impression management” och mer omedvetet hur man skapar historien om sig själv och sina handlingar</a:t>
            </a:r>
          </a:p>
          <a:p>
            <a:pPr lvl="1"/>
            <a:r>
              <a:rPr lang="sv-SE" dirty="0" smtClean="0">
                <a:solidFill>
                  <a:prstClr val="black"/>
                </a:solidFill>
              </a:rPr>
              <a:t>Viktigt framförallt när det gäller ”institutionaliserade myter” såsom CSR, ledarskap, mångfald</a:t>
            </a:r>
          </a:p>
          <a:p>
            <a:pPr lvl="1"/>
            <a:endParaRPr lang="sv-SE" dirty="0">
              <a:solidFill>
                <a:prstClr val="black"/>
              </a:solidFill>
            </a:endParaRPr>
          </a:p>
          <a:p>
            <a:pPr lvl="1"/>
            <a:endParaRPr lang="sv-SE" dirty="0"/>
          </a:p>
          <a:p>
            <a:pPr lvl="1"/>
            <a:endParaRPr lang="sv-SE" dirty="0"/>
          </a:p>
        </p:txBody>
      </p:sp>
    </p:spTree>
    <p:extLst>
      <p:ext uri="{BB962C8B-B14F-4D97-AF65-F5344CB8AC3E}">
        <p14:creationId xmlns:p14="http://schemas.microsoft.com/office/powerpoint/2010/main" val="18461603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Intervju som ett socialt sammanhang, forts</a:t>
            </a:r>
            <a:endParaRPr lang="sv-SE" dirty="0"/>
          </a:p>
        </p:txBody>
      </p:sp>
      <p:sp>
        <p:nvSpPr>
          <p:cNvPr id="3" name="Platshållare för innehåll 2"/>
          <p:cNvSpPr>
            <a:spLocks noGrp="1"/>
          </p:cNvSpPr>
          <p:nvPr>
            <p:ph idx="1"/>
          </p:nvPr>
        </p:nvSpPr>
        <p:spPr/>
        <p:txBody>
          <a:bodyPr>
            <a:normAutofit/>
          </a:bodyPr>
          <a:lstStyle/>
          <a:p>
            <a:pPr lvl="1"/>
            <a:endParaRPr lang="sv-SE" dirty="0" smtClean="0">
              <a:solidFill>
                <a:prstClr val="black"/>
              </a:solidFill>
            </a:endParaRPr>
          </a:p>
          <a:p>
            <a:pPr lvl="0"/>
            <a:r>
              <a:rPr lang="sv-SE" dirty="0">
                <a:solidFill>
                  <a:prstClr val="black"/>
                </a:solidFill>
              </a:rPr>
              <a:t>Intervjupersonen svarar utifrån de tillgängliga diskurser som finns om intervjuämnet</a:t>
            </a:r>
          </a:p>
          <a:p>
            <a:pPr lvl="1"/>
            <a:r>
              <a:rPr lang="sv-SE" dirty="0">
                <a:solidFill>
                  <a:prstClr val="black"/>
                </a:solidFill>
              </a:rPr>
              <a:t>Ex </a:t>
            </a:r>
            <a:r>
              <a:rPr lang="sv-SE" dirty="0" smtClean="0">
                <a:solidFill>
                  <a:prstClr val="black"/>
                </a:solidFill>
              </a:rPr>
              <a:t>ledarskap, </a:t>
            </a:r>
            <a:r>
              <a:rPr lang="sv-SE" dirty="0" err="1" smtClean="0">
                <a:solidFill>
                  <a:prstClr val="black"/>
                </a:solidFill>
              </a:rPr>
              <a:t>corporate</a:t>
            </a:r>
            <a:r>
              <a:rPr lang="sv-SE" dirty="0" smtClean="0">
                <a:solidFill>
                  <a:prstClr val="black"/>
                </a:solidFill>
              </a:rPr>
              <a:t> social </a:t>
            </a:r>
            <a:r>
              <a:rPr lang="sv-SE" dirty="0" err="1" smtClean="0">
                <a:solidFill>
                  <a:prstClr val="black"/>
                </a:solidFill>
              </a:rPr>
              <a:t>responsibility</a:t>
            </a:r>
            <a:endParaRPr lang="sv-SE" dirty="0" smtClean="0">
              <a:solidFill>
                <a:prstClr val="black"/>
              </a:solidFill>
            </a:endParaRPr>
          </a:p>
          <a:p>
            <a:pPr lvl="2"/>
            <a:endParaRPr lang="sv-SE" dirty="0" smtClean="0">
              <a:solidFill>
                <a:prstClr val="black"/>
              </a:solidFill>
            </a:endParaRPr>
          </a:p>
          <a:p>
            <a:pPr lvl="2"/>
            <a:endParaRPr lang="sv-SE" dirty="0">
              <a:solidFill>
                <a:prstClr val="black"/>
              </a:solidFill>
            </a:endParaRPr>
          </a:p>
          <a:p>
            <a:pPr lvl="2">
              <a:buFont typeface="Wingdings" panose="05000000000000000000" pitchFamily="2" charset="2"/>
              <a:buChar char="ü"/>
            </a:pPr>
            <a:r>
              <a:rPr lang="sv-SE" sz="2800" dirty="0" smtClean="0">
                <a:solidFill>
                  <a:prstClr val="black"/>
                </a:solidFill>
              </a:rPr>
              <a:t>Diskutera detta i relation till dina resultat, dvs när du analyserar och tolkar din data. Diskutera också sådana här reflektioner av betydelse för studien i ditt metodkapitel!</a:t>
            </a:r>
            <a:endParaRPr lang="sv-SE" sz="2800" dirty="0">
              <a:solidFill>
                <a:prstClr val="black"/>
              </a:solidFill>
            </a:endParaRPr>
          </a:p>
          <a:p>
            <a:pPr lvl="1"/>
            <a:endParaRPr lang="sv-SE" sz="2800" dirty="0"/>
          </a:p>
          <a:p>
            <a:pPr lvl="1"/>
            <a:endParaRPr lang="sv-SE" dirty="0"/>
          </a:p>
        </p:txBody>
      </p:sp>
    </p:spTree>
    <p:extLst>
      <p:ext uri="{BB962C8B-B14F-4D97-AF65-F5344CB8AC3E}">
        <p14:creationId xmlns:p14="http://schemas.microsoft.com/office/powerpoint/2010/main" val="7623446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Källkritik: Det är fortfarande skillnad på fakta och åsikter!</a:t>
            </a:r>
            <a:endParaRPr lang="sv-SE" dirty="0"/>
          </a:p>
        </p:txBody>
      </p:sp>
      <p:sp>
        <p:nvSpPr>
          <p:cNvPr id="3" name="Platshållare för innehåll 2"/>
          <p:cNvSpPr>
            <a:spLocks noGrp="1"/>
          </p:cNvSpPr>
          <p:nvPr>
            <p:ph idx="1"/>
          </p:nvPr>
        </p:nvSpPr>
        <p:spPr>
          <a:xfrm>
            <a:off x="838200" y="1825625"/>
            <a:ext cx="6250969" cy="4351338"/>
          </a:xfrm>
        </p:spPr>
        <p:txBody>
          <a:bodyPr>
            <a:normAutofit lnSpcReduction="10000"/>
          </a:bodyPr>
          <a:lstStyle/>
          <a:p>
            <a:r>
              <a:rPr lang="sv-SE" dirty="0" smtClean="0"/>
              <a:t>Även om det kan vara svårt att se skillnad vid ett första ögonkast</a:t>
            </a:r>
          </a:p>
          <a:p>
            <a:pPr lvl="0"/>
            <a:r>
              <a:rPr lang="sv-SE" dirty="0" smtClean="0"/>
              <a:t>När det gäller hårda fakta gå till källan och använd trovärdiga källor såsom SCB, OECD, Eurostat, vetenskapligt insamlad data.</a:t>
            </a:r>
          </a:p>
          <a:p>
            <a:pPr lvl="2"/>
            <a:r>
              <a:rPr lang="sv-SE" dirty="0" smtClean="0"/>
              <a:t>Exempel: Ekonomifakta.se finansieras av Svenskt Näringsliv. Istället för att använda deras fakta oreflekterat, gå tillbaka till </a:t>
            </a:r>
            <a:r>
              <a:rPr lang="sv-SE" dirty="0" err="1" smtClean="0"/>
              <a:t>orginalkällan</a:t>
            </a:r>
            <a:r>
              <a:rPr lang="sv-SE" dirty="0" smtClean="0"/>
              <a:t>. </a:t>
            </a:r>
          </a:p>
          <a:p>
            <a:pPr lvl="2"/>
            <a:r>
              <a:rPr lang="sv-SE" dirty="0" smtClean="0"/>
              <a:t>Tumregel: Generellt så är forskare anslutna till traditionella universitet mer trovärdiga än bloggare och tyckare i </a:t>
            </a:r>
            <a:r>
              <a:rPr lang="sv-SE" dirty="0" err="1" smtClean="0"/>
              <a:t>bloggosfären</a:t>
            </a:r>
            <a:r>
              <a:rPr lang="sv-SE" dirty="0" smtClean="0"/>
              <a:t>. Men gå alltid tillbaka till källan. Anges inte källa är det svårt att anse informationen som trovärdig. </a:t>
            </a:r>
          </a:p>
          <a:p>
            <a:endParaRPr lang="sv-SE" dirty="0" smtClean="0"/>
          </a:p>
        </p:txBody>
      </p:sp>
      <p:pic>
        <p:nvPicPr>
          <p:cNvPr id="4" name="Bildobjekt 3"/>
          <p:cNvPicPr>
            <a:picLocks noChangeAspect="1"/>
          </p:cNvPicPr>
          <p:nvPr/>
        </p:nvPicPr>
        <p:blipFill>
          <a:blip r:embed="rId2"/>
          <a:stretch>
            <a:fillRect/>
          </a:stretch>
        </p:blipFill>
        <p:spPr>
          <a:xfrm>
            <a:off x="8332341" y="2560236"/>
            <a:ext cx="2917862" cy="3275485"/>
          </a:xfrm>
          <a:prstGeom prst="rect">
            <a:avLst/>
          </a:prstGeom>
        </p:spPr>
      </p:pic>
    </p:spTree>
    <p:extLst>
      <p:ext uri="{BB962C8B-B14F-4D97-AF65-F5344CB8AC3E}">
        <p14:creationId xmlns:p14="http://schemas.microsoft.com/office/powerpoint/2010/main" val="1602214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Skillnad fakta och åsikter, forts</a:t>
            </a:r>
            <a:endParaRPr lang="sv-SE" dirty="0"/>
          </a:p>
        </p:txBody>
      </p:sp>
      <p:sp>
        <p:nvSpPr>
          <p:cNvPr id="3" name="Platshållare för innehåll 2"/>
          <p:cNvSpPr>
            <a:spLocks noGrp="1"/>
          </p:cNvSpPr>
          <p:nvPr>
            <p:ph idx="1"/>
          </p:nvPr>
        </p:nvSpPr>
        <p:spPr/>
        <p:txBody>
          <a:bodyPr/>
          <a:lstStyle/>
          <a:p>
            <a:pPr marL="914400" lvl="2" indent="0">
              <a:buNone/>
            </a:pPr>
            <a:endParaRPr lang="sv-SE" dirty="0" smtClean="0"/>
          </a:p>
          <a:p>
            <a:r>
              <a:rPr lang="sv-SE" dirty="0" smtClean="0"/>
              <a:t>Exempel på källkritik i praktiken </a:t>
            </a:r>
          </a:p>
          <a:p>
            <a:pPr lvl="1"/>
            <a:r>
              <a:rPr lang="sv-SE" dirty="0" smtClean="0"/>
              <a:t>Hur hantera tydligt partiska källor som presenterar fakta men med en vinkel i syfte att bilda opinion? Ex Timbro, Katalys, Svenskt näringsliv, ledartexter i traditionella medier?</a:t>
            </a:r>
          </a:p>
          <a:p>
            <a:pPr lvl="1"/>
            <a:r>
              <a:rPr lang="sv-SE" dirty="0" smtClean="0"/>
              <a:t>Hur använda företagsinformation som syftar till att visa företaget i ett positivt ljus, exempelvis årsredovisningar?</a:t>
            </a:r>
          </a:p>
          <a:p>
            <a:pPr lvl="1"/>
            <a:r>
              <a:rPr lang="sv-SE" dirty="0" smtClean="0"/>
              <a:t>Förslagsvis skriv ut källa och tillhörighet så att läsaren själv kan sätta informationen i kontext, </a:t>
            </a:r>
            <a:r>
              <a:rPr lang="sv-SE" dirty="0" err="1" smtClean="0"/>
              <a:t>eg</a:t>
            </a:r>
            <a:r>
              <a:rPr lang="sv-SE" dirty="0" smtClean="0"/>
              <a:t> nyliberala tankesmedjan Timbro, fackliga tankesmedjan Katalys, borgerliga/socialdemokratiska ledarskribenten XX. Är studien beställd av någon organisation, ange då detta. </a:t>
            </a:r>
          </a:p>
          <a:p>
            <a:pPr lvl="1"/>
            <a:endParaRPr lang="sv-SE" dirty="0" smtClean="0"/>
          </a:p>
          <a:p>
            <a:endParaRPr lang="sv-SE" dirty="0"/>
          </a:p>
        </p:txBody>
      </p:sp>
    </p:spTree>
    <p:extLst>
      <p:ext uri="{BB962C8B-B14F-4D97-AF65-F5344CB8AC3E}">
        <p14:creationId xmlns:p14="http://schemas.microsoft.com/office/powerpoint/2010/main" val="2223331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Forskningsetiska principer</a:t>
            </a:r>
            <a:endParaRPr lang="sv-SE" dirty="0"/>
          </a:p>
        </p:txBody>
      </p:sp>
      <p:sp>
        <p:nvSpPr>
          <p:cNvPr id="3" name="Platshållare för innehåll 2"/>
          <p:cNvSpPr>
            <a:spLocks noGrp="1"/>
          </p:cNvSpPr>
          <p:nvPr>
            <p:ph idx="1"/>
          </p:nvPr>
        </p:nvSpPr>
        <p:spPr/>
        <p:txBody>
          <a:bodyPr>
            <a:normAutofit fontScale="92500" lnSpcReduction="20000"/>
          </a:bodyPr>
          <a:lstStyle/>
          <a:p>
            <a:r>
              <a:rPr lang="sv-SE" sz="3000" dirty="0" smtClean="0"/>
              <a:t>Informationskravet</a:t>
            </a:r>
          </a:p>
          <a:p>
            <a:r>
              <a:rPr lang="sv-SE" sz="3000" dirty="0" smtClean="0"/>
              <a:t>Samtyckeskravet</a:t>
            </a:r>
          </a:p>
          <a:p>
            <a:r>
              <a:rPr lang="sv-SE" sz="3000" dirty="0" err="1" smtClean="0"/>
              <a:t>Konfidentialitetskravet</a:t>
            </a:r>
            <a:endParaRPr lang="sv-SE" sz="3000" dirty="0" smtClean="0"/>
          </a:p>
          <a:p>
            <a:r>
              <a:rPr lang="sv-SE" sz="3000" dirty="0" smtClean="0"/>
              <a:t>Nyttjandekravet</a:t>
            </a:r>
          </a:p>
          <a:p>
            <a:pPr marL="0" indent="0">
              <a:buNone/>
            </a:pPr>
            <a:endParaRPr lang="sv-SE" sz="3000" dirty="0" smtClean="0"/>
          </a:p>
          <a:p>
            <a:pPr lvl="2"/>
            <a:r>
              <a:rPr lang="sv-SE" b="1" dirty="0" smtClean="0"/>
              <a:t>Medverkande ska:</a:t>
            </a:r>
          </a:p>
          <a:p>
            <a:pPr lvl="1"/>
            <a:r>
              <a:rPr lang="sv-SE" dirty="0" smtClean="0"/>
              <a:t>Informeras om undersökningens syfte (informationskravet)</a:t>
            </a:r>
          </a:p>
          <a:p>
            <a:pPr lvl="1"/>
            <a:r>
              <a:rPr lang="sv-SE" dirty="0" smtClean="0"/>
              <a:t>Samtycka och ges möjlighet att avbryta (samtyckeskravet)</a:t>
            </a:r>
          </a:p>
          <a:p>
            <a:pPr lvl="1"/>
            <a:r>
              <a:rPr lang="sv-SE" dirty="0" smtClean="0"/>
              <a:t>Personuppgifter ska behandlas på respektfullt sätt (</a:t>
            </a:r>
            <a:r>
              <a:rPr lang="sv-SE" dirty="0" err="1" smtClean="0"/>
              <a:t>konfidentialitetskravet</a:t>
            </a:r>
            <a:r>
              <a:rPr lang="sv-SE" dirty="0" smtClean="0"/>
              <a:t>)</a:t>
            </a:r>
          </a:p>
          <a:p>
            <a:pPr lvl="1"/>
            <a:r>
              <a:rPr lang="sv-SE" dirty="0" smtClean="0"/>
              <a:t>Empiriska materialet ska förvaras så att obehöriga inte får tillgång (</a:t>
            </a:r>
            <a:r>
              <a:rPr lang="sv-SE" dirty="0" err="1" smtClean="0"/>
              <a:t>konfidentialitetskravet</a:t>
            </a:r>
            <a:r>
              <a:rPr lang="sv-SE" dirty="0" smtClean="0"/>
              <a:t>)</a:t>
            </a:r>
          </a:p>
          <a:p>
            <a:pPr lvl="1"/>
            <a:r>
              <a:rPr lang="sv-SE" dirty="0" smtClean="0"/>
              <a:t>Materialet får ej användas för andra syften än forskning (nyttjandekravet)</a:t>
            </a:r>
          </a:p>
          <a:p>
            <a:pPr lvl="1"/>
            <a:endParaRPr lang="sv-SE" dirty="0" smtClean="0"/>
          </a:p>
        </p:txBody>
      </p:sp>
    </p:spTree>
    <p:extLst>
      <p:ext uri="{BB962C8B-B14F-4D97-AF65-F5344CB8AC3E}">
        <p14:creationId xmlns:p14="http://schemas.microsoft.com/office/powerpoint/2010/main" val="21081086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Referenshantering</a:t>
            </a:r>
            <a:endParaRPr lang="sv-SE" dirty="0"/>
          </a:p>
        </p:txBody>
      </p:sp>
      <p:sp>
        <p:nvSpPr>
          <p:cNvPr id="3" name="Platshållare för innehåll 2"/>
          <p:cNvSpPr>
            <a:spLocks noGrp="1"/>
          </p:cNvSpPr>
          <p:nvPr>
            <p:ph idx="1"/>
          </p:nvPr>
        </p:nvSpPr>
        <p:spPr/>
        <p:txBody>
          <a:bodyPr>
            <a:normAutofit fontScale="92500" lnSpcReduction="10000"/>
          </a:bodyPr>
          <a:lstStyle/>
          <a:p>
            <a:endParaRPr lang="sv-SE" dirty="0" smtClean="0"/>
          </a:p>
          <a:p>
            <a:r>
              <a:rPr lang="sv-SE" dirty="0" smtClean="0"/>
              <a:t>Använd sunt förnuft: läsaren ska förstå vem som hävdar vad i texten - är det du eller någon annan? Vilken källa bygger resonemanget på? Vart ska jag vända mig för att läsa mer om detta resonemang?</a:t>
            </a:r>
          </a:p>
          <a:p>
            <a:r>
              <a:rPr lang="sv-SE" dirty="0" smtClean="0"/>
              <a:t>Var källkritisk! </a:t>
            </a:r>
          </a:p>
          <a:p>
            <a:r>
              <a:rPr lang="sv-SE" dirty="0" smtClean="0"/>
              <a:t>Använd vedertagna och vederhäftiga källor!</a:t>
            </a:r>
          </a:p>
          <a:p>
            <a:r>
              <a:rPr lang="sv-SE" dirty="0" smtClean="0"/>
              <a:t>Om källan driver opinion: ange källans hemvist i texten så att läsaren själv kan göra sig en uppfattning. (Ex årsredovisningar, studier beställda på uppdrag av någon opinionsbildare osv)</a:t>
            </a:r>
          </a:p>
          <a:p>
            <a:r>
              <a:rPr lang="sv-SE" dirty="0" smtClean="0"/>
              <a:t>Undvik källor som inte belägger sitt resonemang med fakta och eller inte redovisar källor. </a:t>
            </a:r>
            <a:endParaRPr lang="sv-SE" dirty="0"/>
          </a:p>
          <a:p>
            <a:endParaRPr lang="sv-SE" dirty="0"/>
          </a:p>
        </p:txBody>
      </p:sp>
    </p:spTree>
    <p:extLst>
      <p:ext uri="{BB962C8B-B14F-4D97-AF65-F5344CB8AC3E}">
        <p14:creationId xmlns:p14="http://schemas.microsoft.com/office/powerpoint/2010/main" val="39567291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Referenshantering, forts</a:t>
            </a:r>
            <a:endParaRPr lang="sv-SE" dirty="0"/>
          </a:p>
        </p:txBody>
      </p:sp>
      <p:sp>
        <p:nvSpPr>
          <p:cNvPr id="3" name="Platshållare för innehåll 2"/>
          <p:cNvSpPr>
            <a:spLocks noGrp="1"/>
          </p:cNvSpPr>
          <p:nvPr>
            <p:ph idx="1"/>
          </p:nvPr>
        </p:nvSpPr>
        <p:spPr/>
        <p:txBody>
          <a:bodyPr>
            <a:normAutofit/>
          </a:bodyPr>
          <a:lstStyle/>
          <a:p>
            <a:endParaRPr lang="sv-SE" dirty="0" smtClean="0"/>
          </a:p>
          <a:p>
            <a:r>
              <a:rPr lang="sv-SE" dirty="0" smtClean="0"/>
              <a:t>Ange alla källor i bokstavsordning (inte uppdelade på medium)</a:t>
            </a:r>
          </a:p>
          <a:p>
            <a:endParaRPr lang="sv-SE" dirty="0"/>
          </a:p>
          <a:p>
            <a:r>
              <a:rPr lang="sv-SE" dirty="0" smtClean="0"/>
              <a:t>Lathund för referenslista:</a:t>
            </a:r>
          </a:p>
          <a:p>
            <a:pPr marL="0" indent="0">
              <a:buNone/>
            </a:pPr>
            <a:r>
              <a:rPr lang="sv-SE" dirty="0" smtClean="0">
                <a:hlinkClick r:id="rId2"/>
              </a:rPr>
              <a:t>http</a:t>
            </a:r>
            <a:r>
              <a:rPr lang="sv-SE" dirty="0">
                <a:hlinkClick r:id="rId2"/>
              </a:rPr>
              <a:t>://</a:t>
            </a:r>
            <a:r>
              <a:rPr lang="sv-SE" dirty="0" smtClean="0">
                <a:hlinkClick r:id="rId2"/>
              </a:rPr>
              <a:t>www.ub.umu.se/skriva/skriva-referenser/referenser-harvard</a:t>
            </a:r>
            <a:endParaRPr lang="sv-SE" dirty="0" smtClean="0"/>
          </a:p>
          <a:p>
            <a:pPr marL="0" indent="0">
              <a:buNone/>
            </a:pPr>
            <a:endParaRPr lang="sv-SE" dirty="0"/>
          </a:p>
        </p:txBody>
      </p:sp>
    </p:spTree>
    <p:extLst>
      <p:ext uri="{BB962C8B-B14F-4D97-AF65-F5344CB8AC3E}">
        <p14:creationId xmlns:p14="http://schemas.microsoft.com/office/powerpoint/2010/main" val="29135081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dirty="0" smtClean="0"/>
              <a:t>Sista tipset från coachen…</a:t>
            </a:r>
            <a:endParaRPr lang="sv-SE" dirty="0"/>
          </a:p>
        </p:txBody>
      </p:sp>
      <p:sp>
        <p:nvSpPr>
          <p:cNvPr id="3" name="Platshållare för innehåll 2"/>
          <p:cNvSpPr>
            <a:spLocks noGrp="1"/>
          </p:cNvSpPr>
          <p:nvPr>
            <p:ph idx="1"/>
          </p:nvPr>
        </p:nvSpPr>
        <p:spPr/>
        <p:txBody>
          <a:bodyPr/>
          <a:lstStyle/>
          <a:p>
            <a:r>
              <a:rPr lang="sv-SE" dirty="0" smtClean="0"/>
              <a:t>”Det avgörande för bra forskning är att de val man gör är förnuftiga och </a:t>
            </a:r>
            <a:r>
              <a:rPr lang="sv-SE" i="1" dirty="0" smtClean="0"/>
              <a:t>att de är explicit uttryckta i forskningsrapporten</a:t>
            </a:r>
            <a:r>
              <a:rPr lang="sv-SE" dirty="0" smtClean="0"/>
              <a:t>”. </a:t>
            </a:r>
            <a:r>
              <a:rPr lang="sv-SE" sz="1400" dirty="0"/>
              <a:t>(</a:t>
            </a:r>
            <a:r>
              <a:rPr lang="sv-SE" sz="1400" dirty="0" err="1"/>
              <a:t>Denscombe</a:t>
            </a:r>
            <a:r>
              <a:rPr lang="sv-SE" sz="1400" dirty="0"/>
              <a:t>, 2009:21 i Lind, 2014:73)</a:t>
            </a:r>
          </a:p>
          <a:p>
            <a:r>
              <a:rPr lang="sv-SE" dirty="0" smtClean="0"/>
              <a:t>Alltför sällan är studenters val explicit uttryckta och argumenterade för i uppsatsen</a:t>
            </a:r>
          </a:p>
          <a:p>
            <a:r>
              <a:rPr lang="sv-SE" dirty="0" smtClean="0"/>
              <a:t>Tumregel: Förklara och argumentera varför ni gjort något, </a:t>
            </a:r>
            <a:r>
              <a:rPr lang="sv-SE" i="1" dirty="0" smtClean="0"/>
              <a:t>inte</a:t>
            </a:r>
            <a:r>
              <a:rPr lang="sv-SE" dirty="0" smtClean="0"/>
              <a:t> varför ni inte gjort något annat!</a:t>
            </a:r>
            <a:endParaRPr lang="sv-SE" dirty="0"/>
          </a:p>
          <a:p>
            <a:pPr marL="0" indent="0">
              <a:buNone/>
            </a:pPr>
            <a:endParaRPr lang="sv-SE" sz="1400" dirty="0"/>
          </a:p>
        </p:txBody>
      </p:sp>
    </p:spTree>
    <p:extLst>
      <p:ext uri="{BB962C8B-B14F-4D97-AF65-F5344CB8AC3E}">
        <p14:creationId xmlns:p14="http://schemas.microsoft.com/office/powerpoint/2010/main" val="2002183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Vetenskapsrådets rekommendationer</a:t>
            </a:r>
            <a:endParaRPr lang="sv-SE" dirty="0"/>
          </a:p>
        </p:txBody>
      </p:sp>
      <p:sp>
        <p:nvSpPr>
          <p:cNvPr id="3" name="Platshållare för innehåll 2"/>
          <p:cNvSpPr>
            <a:spLocks noGrp="1"/>
          </p:cNvSpPr>
          <p:nvPr>
            <p:ph idx="1"/>
          </p:nvPr>
        </p:nvSpPr>
        <p:spPr/>
        <p:txBody>
          <a:bodyPr>
            <a:normAutofit/>
          </a:bodyPr>
          <a:lstStyle/>
          <a:p>
            <a:r>
              <a:rPr lang="sv-SE" dirty="0"/>
              <a:t>Rekommendation </a:t>
            </a:r>
            <a:r>
              <a:rPr lang="sv-SE" dirty="0" smtClean="0"/>
              <a:t>1: Forskaren </a:t>
            </a:r>
            <a:r>
              <a:rPr lang="sv-SE" dirty="0"/>
              <a:t>bör ge uppgiftslämnare, undersökningsdeltagare och andra berörda </a:t>
            </a:r>
            <a:r>
              <a:rPr lang="sv-SE" dirty="0" smtClean="0"/>
              <a:t>tillfälle </a:t>
            </a:r>
            <a:r>
              <a:rPr lang="sv-SE" dirty="0"/>
              <a:t>att ta del av etiskt känsliga avsnitt, kontroversiella tolkningar etc. i </a:t>
            </a:r>
            <a:r>
              <a:rPr lang="sv-SE" dirty="0" smtClean="0"/>
              <a:t>undersökningsrapporten </a:t>
            </a:r>
            <a:r>
              <a:rPr lang="sv-SE" dirty="0"/>
              <a:t>innan den publiceras. </a:t>
            </a:r>
            <a:endParaRPr lang="sv-SE" dirty="0" smtClean="0"/>
          </a:p>
          <a:p>
            <a:r>
              <a:rPr lang="sv-SE" dirty="0"/>
              <a:t>Rekommendation </a:t>
            </a:r>
            <a:r>
              <a:rPr lang="sv-SE" dirty="0" smtClean="0"/>
              <a:t>2: Forskaren </a:t>
            </a:r>
            <a:r>
              <a:rPr lang="sv-SE" dirty="0"/>
              <a:t>bör vid lämpligt tillfälle fråga undersökningsdeltagare, </a:t>
            </a:r>
            <a:r>
              <a:rPr lang="sv-SE" dirty="0" smtClean="0"/>
              <a:t>uppgiftslämn­are </a:t>
            </a:r>
            <a:r>
              <a:rPr lang="sv-SE" dirty="0"/>
              <a:t>och andra berörda personer om de är intresserade av att få veta var </a:t>
            </a:r>
            <a:r>
              <a:rPr lang="sv-SE" dirty="0" smtClean="0"/>
              <a:t>forsk­ningsresultaten </a:t>
            </a:r>
            <a:r>
              <a:rPr lang="sv-SE" dirty="0"/>
              <a:t>kommer att publiceras och att få en rapport eller </a:t>
            </a:r>
            <a:r>
              <a:rPr lang="sv-SE" dirty="0" smtClean="0"/>
              <a:t>sammanfatt­ning </a:t>
            </a:r>
            <a:r>
              <a:rPr lang="sv-SE" dirty="0"/>
              <a:t>av undersökningen. </a:t>
            </a:r>
          </a:p>
          <a:p>
            <a:endParaRPr lang="sv-SE" dirty="0"/>
          </a:p>
          <a:p>
            <a:endParaRPr lang="sv-SE" dirty="0"/>
          </a:p>
        </p:txBody>
      </p:sp>
    </p:spTree>
    <p:extLst>
      <p:ext uri="{BB962C8B-B14F-4D97-AF65-F5344CB8AC3E}">
        <p14:creationId xmlns:p14="http://schemas.microsoft.com/office/powerpoint/2010/main" val="881613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Etikprövning</a:t>
            </a:r>
            <a:endParaRPr lang="sv-SE" dirty="0"/>
          </a:p>
        </p:txBody>
      </p:sp>
      <p:sp>
        <p:nvSpPr>
          <p:cNvPr id="3" name="Platshållare för innehåll 2"/>
          <p:cNvSpPr>
            <a:spLocks noGrp="1"/>
          </p:cNvSpPr>
          <p:nvPr>
            <p:ph idx="1"/>
          </p:nvPr>
        </p:nvSpPr>
        <p:spPr/>
        <p:txBody>
          <a:bodyPr/>
          <a:lstStyle/>
          <a:p>
            <a:r>
              <a:rPr lang="sv-SE" dirty="0" smtClean="0"/>
              <a:t>I andra länder standard vid all forskning, även samhällsvetenskaplig</a:t>
            </a:r>
          </a:p>
          <a:p>
            <a:r>
              <a:rPr lang="sv-SE" dirty="0" smtClean="0"/>
              <a:t>I Sverige i medicinforskning och vid djurförsök </a:t>
            </a:r>
          </a:p>
          <a:p>
            <a:r>
              <a:rPr lang="sv-SE" dirty="0" err="1" smtClean="0"/>
              <a:t>Etikprövningslagen</a:t>
            </a:r>
            <a:endParaRPr lang="sv-SE" dirty="0" smtClean="0"/>
          </a:p>
          <a:p>
            <a:r>
              <a:rPr lang="sv-SE" dirty="0" smtClean="0"/>
              <a:t>Endast vid särskilda skäl för samhällsvetenskaplig forskning: behandling av personuppgifter som rör känsliga uppgifter såsom politiska åsikter, sexualliv, religiös övertygelse. </a:t>
            </a:r>
          </a:p>
          <a:p>
            <a:pPr lvl="1"/>
            <a:endParaRPr lang="sv-SE" dirty="0"/>
          </a:p>
        </p:txBody>
      </p:sp>
    </p:spTree>
    <p:extLst>
      <p:ext uri="{BB962C8B-B14F-4D97-AF65-F5344CB8AC3E}">
        <p14:creationId xmlns:p14="http://schemas.microsoft.com/office/powerpoint/2010/main" val="2679177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God forskningssed</a:t>
            </a:r>
            <a:endParaRPr lang="sv-SE" dirty="0"/>
          </a:p>
        </p:txBody>
      </p:sp>
      <p:sp>
        <p:nvSpPr>
          <p:cNvPr id="3" name="Platshållare för innehåll 2"/>
          <p:cNvSpPr>
            <a:spLocks noGrp="1"/>
          </p:cNvSpPr>
          <p:nvPr>
            <p:ph idx="1"/>
          </p:nvPr>
        </p:nvSpPr>
        <p:spPr/>
        <p:txBody>
          <a:bodyPr>
            <a:normAutofit/>
          </a:bodyPr>
          <a:lstStyle/>
          <a:p>
            <a:r>
              <a:rPr lang="sv-SE" dirty="0" smtClean="0"/>
              <a:t>Forskaren </a:t>
            </a:r>
            <a:r>
              <a:rPr lang="sv-SE" dirty="0"/>
              <a:t>måste </a:t>
            </a:r>
            <a:r>
              <a:rPr lang="sv-SE" dirty="0" smtClean="0"/>
              <a:t>alltid beakta </a:t>
            </a:r>
            <a:r>
              <a:rPr lang="sv-SE" dirty="0"/>
              <a:t>de </a:t>
            </a:r>
            <a:r>
              <a:rPr lang="sv-SE" dirty="0" smtClean="0"/>
              <a:t>etiska </a:t>
            </a:r>
            <a:r>
              <a:rPr lang="sv-SE" dirty="0"/>
              <a:t>kraven, så som de ställs i vanliga kodexar och själv </a:t>
            </a:r>
            <a:r>
              <a:rPr lang="sv-SE" dirty="0" smtClean="0"/>
              <a:t>etiskt reflektera </a:t>
            </a:r>
            <a:r>
              <a:rPr lang="sv-SE" dirty="0"/>
              <a:t>över </a:t>
            </a:r>
            <a:r>
              <a:rPr lang="sv-SE" dirty="0" smtClean="0"/>
              <a:t>sitt </a:t>
            </a:r>
            <a:r>
              <a:rPr lang="sv-SE" dirty="0"/>
              <a:t>projekt. </a:t>
            </a:r>
            <a:endParaRPr lang="sv-SE" dirty="0" smtClean="0"/>
          </a:p>
          <a:p>
            <a:r>
              <a:rPr lang="sv-SE" dirty="0" smtClean="0"/>
              <a:t>Gäller forskare på alla nivåer, även kandidatuppsatsförfattare. </a:t>
            </a:r>
            <a:endParaRPr lang="sv-SE" dirty="0"/>
          </a:p>
        </p:txBody>
      </p:sp>
    </p:spTree>
    <p:extLst>
      <p:ext uri="{BB962C8B-B14F-4D97-AF65-F5344CB8AC3E}">
        <p14:creationId xmlns:p14="http://schemas.microsoft.com/office/powerpoint/2010/main" val="2158902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Metodmedvetenhet: Kriterier för godkänd kandidatuppsats i management</a:t>
            </a:r>
            <a:endParaRPr lang="sv-SE" dirty="0"/>
          </a:p>
        </p:txBody>
      </p:sp>
      <p:sp>
        <p:nvSpPr>
          <p:cNvPr id="3" name="Platshållare för innehåll 2"/>
          <p:cNvSpPr>
            <a:spLocks noGrp="1"/>
          </p:cNvSpPr>
          <p:nvPr>
            <p:ph idx="1"/>
          </p:nvPr>
        </p:nvSpPr>
        <p:spPr/>
        <p:txBody>
          <a:bodyPr>
            <a:normAutofit/>
          </a:bodyPr>
          <a:lstStyle/>
          <a:p>
            <a:r>
              <a:rPr lang="sv-SE" dirty="0"/>
              <a:t>Redogörelsen för insamling, tolkning </a:t>
            </a:r>
            <a:r>
              <a:rPr lang="sv-SE" dirty="0" smtClean="0"/>
              <a:t>och </a:t>
            </a:r>
            <a:r>
              <a:rPr lang="sv-SE" dirty="0"/>
              <a:t>analys </a:t>
            </a:r>
            <a:r>
              <a:rPr lang="sv-SE" dirty="0" smtClean="0"/>
              <a:t>av </a:t>
            </a:r>
            <a:r>
              <a:rPr lang="sv-SE" dirty="0"/>
              <a:t>data </a:t>
            </a:r>
            <a:r>
              <a:rPr lang="sv-SE" dirty="0" smtClean="0"/>
              <a:t>är tydligt formulerad. </a:t>
            </a:r>
          </a:p>
          <a:p>
            <a:r>
              <a:rPr lang="sv-SE" dirty="0" smtClean="0"/>
              <a:t>Forskningsetiska hänsynstaganden</a:t>
            </a:r>
          </a:p>
          <a:p>
            <a:endParaRPr lang="sv-SE" dirty="0"/>
          </a:p>
          <a:p>
            <a:endParaRPr lang="sv-SE" dirty="0"/>
          </a:p>
          <a:p>
            <a:endParaRPr lang="sv-SE" dirty="0"/>
          </a:p>
        </p:txBody>
      </p:sp>
    </p:spTree>
    <p:extLst>
      <p:ext uri="{BB962C8B-B14F-4D97-AF65-F5344CB8AC3E}">
        <p14:creationId xmlns:p14="http://schemas.microsoft.com/office/powerpoint/2010/main" val="1478462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Forskningsfusk/oetisk forskning</a:t>
            </a:r>
            <a:endParaRPr lang="sv-SE" dirty="0"/>
          </a:p>
        </p:txBody>
      </p:sp>
      <p:sp>
        <p:nvSpPr>
          <p:cNvPr id="3" name="Platshållare för innehåll 2"/>
          <p:cNvSpPr>
            <a:spLocks noGrp="1"/>
          </p:cNvSpPr>
          <p:nvPr>
            <p:ph idx="1"/>
          </p:nvPr>
        </p:nvSpPr>
        <p:spPr/>
        <p:txBody>
          <a:bodyPr/>
          <a:lstStyle/>
          <a:p>
            <a:r>
              <a:rPr lang="sv-SE" dirty="0" smtClean="0"/>
              <a:t>Plagiat</a:t>
            </a:r>
          </a:p>
          <a:p>
            <a:r>
              <a:rPr lang="sv-SE" dirty="0" smtClean="0"/>
              <a:t>Fabricerad data</a:t>
            </a:r>
          </a:p>
          <a:p>
            <a:r>
              <a:rPr lang="sv-SE" dirty="0" smtClean="0"/>
              <a:t>Förvanskad data/</a:t>
            </a:r>
            <a:r>
              <a:rPr lang="sv-SE" dirty="0" err="1" smtClean="0"/>
              <a:t>otransparent</a:t>
            </a:r>
            <a:r>
              <a:rPr lang="sv-SE" dirty="0" smtClean="0"/>
              <a:t> redovisning</a:t>
            </a:r>
            <a:endParaRPr lang="sv-SE" dirty="0"/>
          </a:p>
        </p:txBody>
      </p:sp>
      <p:sp>
        <p:nvSpPr>
          <p:cNvPr id="4" name="AutoShape 2" descr="Bildresultat för anonymisering bil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2727035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dirty="0" smtClean="0"/>
              <a:t>Anonymisering vid uppsatsskrivande</a:t>
            </a:r>
            <a:endParaRPr lang="sv-SE" dirty="0"/>
          </a:p>
        </p:txBody>
      </p:sp>
      <p:sp>
        <p:nvSpPr>
          <p:cNvPr id="3" name="Underrubrik 2"/>
          <p:cNvSpPr>
            <a:spLocks noGrp="1"/>
          </p:cNvSpPr>
          <p:nvPr>
            <p:ph type="subTitle" idx="1"/>
          </p:nvPr>
        </p:nvSpPr>
        <p:spPr/>
        <p:txBody>
          <a:bodyPr/>
          <a:lstStyle/>
          <a:p>
            <a:endParaRPr lang="sv-SE" dirty="0"/>
          </a:p>
        </p:txBody>
      </p:sp>
      <p:pic>
        <p:nvPicPr>
          <p:cNvPr id="4" name="Bildobjekt 3"/>
          <p:cNvPicPr>
            <a:picLocks noChangeAspect="1"/>
          </p:cNvPicPr>
          <p:nvPr/>
        </p:nvPicPr>
        <p:blipFill>
          <a:blip r:embed="rId2"/>
          <a:stretch>
            <a:fillRect/>
          </a:stretch>
        </p:blipFill>
        <p:spPr>
          <a:xfrm>
            <a:off x="8719795" y="4097616"/>
            <a:ext cx="2832214" cy="2237196"/>
          </a:xfrm>
          <a:prstGeom prst="rect">
            <a:avLst/>
          </a:prstGeom>
        </p:spPr>
      </p:pic>
    </p:spTree>
    <p:extLst>
      <p:ext uri="{BB962C8B-B14F-4D97-AF65-F5344CB8AC3E}">
        <p14:creationId xmlns:p14="http://schemas.microsoft.com/office/powerpoint/2010/main" val="252945672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2949</TotalTime>
  <Words>1957</Words>
  <Application>Microsoft Office PowerPoint</Application>
  <PresentationFormat>Bredbild</PresentationFormat>
  <Paragraphs>192</Paragraphs>
  <Slides>32</Slides>
  <Notes>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32</vt:i4>
      </vt:variant>
    </vt:vector>
  </HeadingPairs>
  <TitlesOfParts>
    <vt:vector size="37" baseType="lpstr">
      <vt:lpstr>Arial</vt:lpstr>
      <vt:lpstr>Calibri</vt:lpstr>
      <vt:lpstr>Calibri Light</vt:lpstr>
      <vt:lpstr>Wingdings</vt:lpstr>
      <vt:lpstr>Office-tema</vt:lpstr>
      <vt:lpstr>Forskningsetik och kritiskt förhållningssätt vid uppsatsskrivande</vt:lpstr>
      <vt:lpstr>Forskningsetik: ansvar att inte skada – fysiskt, psykiskt eller integritetsmässigt</vt:lpstr>
      <vt:lpstr>Forskningsetiska principer</vt:lpstr>
      <vt:lpstr>Vetenskapsrådets rekommendationer</vt:lpstr>
      <vt:lpstr>Etikprövning</vt:lpstr>
      <vt:lpstr>God forskningssed</vt:lpstr>
      <vt:lpstr>Metodmedvetenhet: Kriterier för godkänd kandidatuppsats i management</vt:lpstr>
      <vt:lpstr>Forskningsfusk/oetisk forskning</vt:lpstr>
      <vt:lpstr>Anonymisering vid uppsatsskrivande</vt:lpstr>
      <vt:lpstr>Anonymisering</vt:lpstr>
      <vt:lpstr>Extern och intern anonymisering</vt:lpstr>
      <vt:lpstr>Extern anonymitet</vt:lpstr>
      <vt:lpstr>Intern anonymitet</vt:lpstr>
      <vt:lpstr>Kritiskt förhållningssätt vid uppsatsskrivande:  kunskapssyn och forskningsansats</vt:lpstr>
      <vt:lpstr>Kritiskt förhållningssätt </vt:lpstr>
      <vt:lpstr>Kritiskt tänkande och kunskapssyn</vt:lpstr>
      <vt:lpstr>Kunskapssyn och forskningsansats</vt:lpstr>
      <vt:lpstr>Forskningsansats forts.</vt:lpstr>
      <vt:lpstr>Empirisk förankring: trovärdighet</vt:lpstr>
      <vt:lpstr>Trovärdighet, forts</vt:lpstr>
      <vt:lpstr>Kritiskt tänkande ska genomsyra hela uppsatsen</vt:lpstr>
      <vt:lpstr>Kritiskt förhållningssätt vid uppsatsskrivande: metoden formar innehållet</vt:lpstr>
      <vt:lpstr>Empiri: Metoden formar innehållet</vt:lpstr>
      <vt:lpstr>Kritiskt förhållningssätt till det empiriska materialet</vt:lpstr>
      <vt:lpstr>Om reflexivt förhållningssätt till intervjudata</vt:lpstr>
      <vt:lpstr>Intervju som ett socialt sammanhang</vt:lpstr>
      <vt:lpstr>Intervju som ett socialt sammanhang, forts</vt:lpstr>
      <vt:lpstr>Källkritik: Det är fortfarande skillnad på fakta och åsikter!</vt:lpstr>
      <vt:lpstr>Skillnad fakta och åsikter, forts</vt:lpstr>
      <vt:lpstr>Referenshantering</vt:lpstr>
      <vt:lpstr>Referenshantering, forts</vt:lpstr>
      <vt:lpstr>Sista tipset från coachen…</vt:lpstr>
    </vt:vector>
  </TitlesOfParts>
  <Company>University of Gothenburg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Maria Norbäck</dc:creator>
  <cp:lastModifiedBy>Maria Norbäck</cp:lastModifiedBy>
  <cp:revision>92</cp:revision>
  <dcterms:created xsi:type="dcterms:W3CDTF">2018-04-05T09:07:17Z</dcterms:created>
  <dcterms:modified xsi:type="dcterms:W3CDTF">2020-03-26T15:02:36Z</dcterms:modified>
</cp:coreProperties>
</file>